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1" r:id="rId2"/>
    <p:sldId id="368" r:id="rId3"/>
    <p:sldId id="354" r:id="rId4"/>
    <p:sldId id="309" r:id="rId5"/>
    <p:sldId id="310" r:id="rId6"/>
    <p:sldId id="273" r:id="rId7"/>
    <p:sldId id="275" r:id="rId8"/>
    <p:sldId id="369" r:id="rId9"/>
    <p:sldId id="277" r:id="rId10"/>
    <p:sldId id="370" r:id="rId11"/>
    <p:sldId id="278" r:id="rId12"/>
    <p:sldId id="279" r:id="rId13"/>
    <p:sldId id="280" r:id="rId14"/>
    <p:sldId id="281" r:id="rId15"/>
    <p:sldId id="298" r:id="rId16"/>
    <p:sldId id="332" r:id="rId17"/>
    <p:sldId id="372" r:id="rId18"/>
    <p:sldId id="282" r:id="rId19"/>
    <p:sldId id="283" r:id="rId20"/>
    <p:sldId id="311" r:id="rId21"/>
    <p:sldId id="285" r:id="rId22"/>
    <p:sldId id="284" r:id="rId23"/>
    <p:sldId id="313" r:id="rId24"/>
    <p:sldId id="334" r:id="rId25"/>
    <p:sldId id="374" r:id="rId26"/>
    <p:sldId id="287" r:id="rId27"/>
    <p:sldId id="289" r:id="rId28"/>
    <p:sldId id="290" r:id="rId29"/>
    <p:sldId id="291" r:id="rId30"/>
    <p:sldId id="362" r:id="rId31"/>
    <p:sldId id="363" r:id="rId32"/>
    <p:sldId id="364" r:id="rId33"/>
    <p:sldId id="355" r:id="rId34"/>
    <p:sldId id="257" r:id="rId35"/>
    <p:sldId id="375" r:id="rId36"/>
    <p:sldId id="357" r:id="rId37"/>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9367" autoAdjust="0"/>
  </p:normalViewPr>
  <p:slideViewPr>
    <p:cSldViewPr>
      <p:cViewPr varScale="1">
        <p:scale>
          <a:sx n="71" d="100"/>
          <a:sy n="71" d="100"/>
        </p:scale>
        <p:origin x="1140" y="5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1AE37584-AC3E-4846-A608-93854A1AEED1}" type="datetimeFigureOut">
              <a:rPr lang="en-GB" smtClean="0"/>
              <a:t>26/09/2020</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1086DB3-F49E-49BA-848C-3AEF6BE440D5}" type="slidenum">
              <a:rPr lang="en-GB" smtClean="0"/>
              <a:t>‹#›</a:t>
            </a:fld>
            <a:endParaRPr lang="en-GB"/>
          </a:p>
        </p:txBody>
      </p:sp>
    </p:spTree>
    <p:extLst>
      <p:ext uri="{BB962C8B-B14F-4D97-AF65-F5344CB8AC3E}">
        <p14:creationId xmlns:p14="http://schemas.microsoft.com/office/powerpoint/2010/main" val="4020505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vikingalligator.deviantart.com/art/Invasive-Species-365887870"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ommons.wikimedia.org/w/index.php?title=Thalassarche_melanophrys&amp;action=edit&amp;redlink=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flickr.com/people/51647007@N08"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917575" y="744538"/>
            <a:ext cx="4962525" cy="3722687"/>
          </a:xfrm>
          <a:ln/>
        </p:spPr>
      </p:sp>
      <p:sp>
        <p:nvSpPr>
          <p:cNvPr id="49155" name="Notes Placeholder 2"/>
          <p:cNvSpPr>
            <a:spLocks noGrp="1"/>
          </p:cNvSpPr>
          <p:nvPr>
            <p:ph type="body" idx="1"/>
          </p:nvPr>
        </p:nvSpPr>
        <p:spPr>
          <a:noFill/>
          <a:ln/>
        </p:spPr>
        <p:txBody>
          <a:bodyPr/>
          <a:lstStyle/>
          <a:p>
            <a:pPr eaLnBrk="1" hangingPunct="1"/>
            <a:endParaRPr lang="en-US" altLang="en-US" dirty="0"/>
          </a:p>
        </p:txBody>
      </p:sp>
      <p:sp>
        <p:nvSpPr>
          <p:cNvPr id="49156" name="Slide Number Placeholder 3"/>
          <p:cNvSpPr>
            <a:spLocks noGrp="1"/>
          </p:cNvSpPr>
          <p:nvPr>
            <p:ph type="sldNum" sz="quarter" idx="5"/>
          </p:nvPr>
        </p:nvSpPr>
        <p:spPr>
          <a:noFill/>
        </p:spPr>
        <p:txBody>
          <a:bodyPr/>
          <a:lstStyle/>
          <a:p>
            <a:fld id="{052AA1AE-C62A-4BBA-AC75-297E46223D6D}" type="slidenum">
              <a:rPr lang="en-GB" altLang="en-US" smtClean="0"/>
              <a:pPr/>
              <a:t>1</a:t>
            </a:fld>
            <a:endParaRPr lang="en-GB" altLang="en-US"/>
          </a:p>
        </p:txBody>
      </p:sp>
    </p:spTree>
    <p:extLst>
      <p:ext uri="{BB962C8B-B14F-4D97-AF65-F5344CB8AC3E}">
        <p14:creationId xmlns:p14="http://schemas.microsoft.com/office/powerpoint/2010/main" val="4020574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917575" y="744538"/>
            <a:ext cx="4962525" cy="3722687"/>
          </a:xfrm>
          <a:ln/>
        </p:spPr>
      </p:sp>
      <p:sp>
        <p:nvSpPr>
          <p:cNvPr id="64515" name="Notes Placeholder 2"/>
          <p:cNvSpPr>
            <a:spLocks noGrp="1"/>
          </p:cNvSpPr>
          <p:nvPr>
            <p:ph type="body" idx="1"/>
          </p:nvPr>
        </p:nvSpPr>
        <p:spPr>
          <a:noFill/>
          <a:ln/>
        </p:spPr>
        <p:txBody>
          <a:bodyPr/>
          <a:lstStyle/>
          <a:p>
            <a:r>
              <a:rPr lang="en-GB" altLang="en-US" dirty="0">
                <a:latin typeface="Calibri" pitchFamily="34" charset="0"/>
              </a:rPr>
              <a:t>Source: Fritts &amp; Rodda (1998) </a:t>
            </a:r>
            <a:r>
              <a:rPr lang="en-GB" altLang="en-US" i="1" dirty="0">
                <a:latin typeface="Calibri" pitchFamily="34" charset="0"/>
              </a:rPr>
              <a:t>Ann. Rev. Ecol. Systematics </a:t>
            </a:r>
            <a:r>
              <a:rPr lang="en-GB" altLang="en-US" dirty="0">
                <a:latin typeface="Calibri" pitchFamily="34" charset="0"/>
              </a:rPr>
              <a:t>29: 113-140</a:t>
            </a:r>
            <a:endParaRPr lang="en-GB" altLang="en-US" b="1" dirty="0"/>
          </a:p>
        </p:txBody>
      </p:sp>
      <p:sp>
        <p:nvSpPr>
          <p:cNvPr id="64516" name="Slide Number Placeholder 3"/>
          <p:cNvSpPr>
            <a:spLocks noGrp="1"/>
          </p:cNvSpPr>
          <p:nvPr>
            <p:ph type="sldNum" sz="quarter" idx="5"/>
          </p:nvPr>
        </p:nvSpPr>
        <p:spPr>
          <a:noFill/>
        </p:spPr>
        <p:txBody>
          <a:bodyPr/>
          <a:lstStyle/>
          <a:p>
            <a:fld id="{4712BF50-78A8-4C8D-B05C-68BFF451080A}" type="slidenum">
              <a:rPr lang="en-GB" altLang="en-US" smtClean="0"/>
              <a:pPr/>
              <a:t>13</a:t>
            </a:fld>
            <a:endParaRPr lang="en-GB" altLang="en-US"/>
          </a:p>
        </p:txBody>
      </p:sp>
    </p:spTree>
    <p:extLst>
      <p:ext uri="{BB962C8B-B14F-4D97-AF65-F5344CB8AC3E}">
        <p14:creationId xmlns:p14="http://schemas.microsoft.com/office/powerpoint/2010/main" val="2859494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917575" y="744538"/>
            <a:ext cx="4962525" cy="3722687"/>
          </a:xfrm>
          <a:ln/>
        </p:spPr>
      </p:sp>
      <p:sp>
        <p:nvSpPr>
          <p:cNvPr id="65539" name="Notes Placeholder 2"/>
          <p:cNvSpPr>
            <a:spLocks noGrp="1"/>
          </p:cNvSpPr>
          <p:nvPr>
            <p:ph type="body" idx="1"/>
          </p:nvPr>
        </p:nvSpPr>
        <p:spPr>
          <a:noFill/>
          <a:ln/>
        </p:spPr>
        <p:txBody>
          <a:bodyPr/>
          <a:lstStyle/>
          <a:p>
            <a:r>
              <a:rPr lang="en-GB" altLang="en-US" dirty="0">
                <a:latin typeface="Calibri" pitchFamily="34" charset="0"/>
              </a:rPr>
              <a:t>Source: Fritts &amp; Rodda (1998) </a:t>
            </a:r>
            <a:r>
              <a:rPr lang="en-GB" altLang="en-US" i="1" dirty="0">
                <a:latin typeface="Calibri" pitchFamily="34" charset="0"/>
              </a:rPr>
              <a:t>Ann. Rev. Ecol. Systematics </a:t>
            </a:r>
            <a:r>
              <a:rPr lang="en-GB" altLang="en-US" dirty="0">
                <a:latin typeface="Calibri" pitchFamily="34" charset="0"/>
              </a:rPr>
              <a:t>29: 113-140</a:t>
            </a:r>
            <a:endParaRPr lang="en-GB" altLang="en-US" b="1" dirty="0"/>
          </a:p>
        </p:txBody>
      </p:sp>
      <p:sp>
        <p:nvSpPr>
          <p:cNvPr id="65540" name="Slide Number Placeholder 3"/>
          <p:cNvSpPr>
            <a:spLocks noGrp="1"/>
          </p:cNvSpPr>
          <p:nvPr>
            <p:ph type="sldNum" sz="quarter" idx="5"/>
          </p:nvPr>
        </p:nvSpPr>
        <p:spPr>
          <a:noFill/>
        </p:spPr>
        <p:txBody>
          <a:bodyPr/>
          <a:lstStyle/>
          <a:p>
            <a:fld id="{3AC265BE-86CA-4183-83FF-0A5523853509}" type="slidenum">
              <a:rPr lang="en-GB" altLang="en-US" smtClean="0"/>
              <a:pPr/>
              <a:t>14</a:t>
            </a:fld>
            <a:endParaRPr lang="en-GB" altLang="en-US"/>
          </a:p>
        </p:txBody>
      </p:sp>
    </p:spTree>
    <p:extLst>
      <p:ext uri="{BB962C8B-B14F-4D97-AF65-F5344CB8AC3E}">
        <p14:creationId xmlns:p14="http://schemas.microsoft.com/office/powerpoint/2010/main" val="386347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917575" y="744538"/>
            <a:ext cx="4962525" cy="3722687"/>
          </a:xfrm>
          <a:ln/>
        </p:spPr>
      </p:sp>
      <p:sp>
        <p:nvSpPr>
          <p:cNvPr id="60419" name="Notes Placeholder 2"/>
          <p:cNvSpPr>
            <a:spLocks noGrp="1"/>
          </p:cNvSpPr>
          <p:nvPr>
            <p:ph type="body" idx="1"/>
          </p:nvPr>
        </p:nvSpPr>
        <p:spPr>
          <a:noFill/>
          <a:ln/>
        </p:spPr>
        <p:txBody>
          <a:bodyPr/>
          <a:lstStyle/>
          <a:p>
            <a:r>
              <a:rPr lang="en-GB" altLang="en-US" dirty="0"/>
              <a:t>Source: Kraus (2011) Reptiles and amphibians. In: </a:t>
            </a:r>
            <a:r>
              <a:rPr lang="en-GB" altLang="en-US" i="1" dirty="0"/>
              <a:t>Encyc. Biol. Inv. </a:t>
            </a:r>
            <a:r>
              <a:rPr lang="en-GB" altLang="en-US" dirty="0"/>
              <a:t>P591</a:t>
            </a:r>
          </a:p>
          <a:p>
            <a:r>
              <a:rPr lang="en-GB" altLang="en-US" dirty="0"/>
              <a:t>Map: http://www.environment.gov.au/soe/2006/publications/drs/indicator/208/index.html</a:t>
            </a:r>
          </a:p>
          <a:p>
            <a:r>
              <a:rPr lang="en-GB" altLang="en-US" dirty="0"/>
              <a:t>Cane toad photo: http://en.wikipedia.org/wiki/File:Bufo_marinus_from_Australia.JPG</a:t>
            </a:r>
          </a:p>
          <a:p>
            <a:endParaRPr lang="en-GB" altLang="en-US" dirty="0"/>
          </a:p>
        </p:txBody>
      </p:sp>
      <p:sp>
        <p:nvSpPr>
          <p:cNvPr id="60420" name="Slide Number Placeholder 3"/>
          <p:cNvSpPr>
            <a:spLocks noGrp="1"/>
          </p:cNvSpPr>
          <p:nvPr>
            <p:ph type="sldNum" sz="quarter" idx="5"/>
          </p:nvPr>
        </p:nvSpPr>
        <p:spPr>
          <a:noFill/>
        </p:spPr>
        <p:txBody>
          <a:bodyPr/>
          <a:lstStyle/>
          <a:p>
            <a:fld id="{5DFC98F5-409D-42C8-84DB-031C5330BE71}" type="slidenum">
              <a:rPr lang="en-GB" altLang="en-US" smtClean="0"/>
              <a:pPr/>
              <a:t>15</a:t>
            </a:fld>
            <a:endParaRPr lang="en-GB" altLang="en-US"/>
          </a:p>
        </p:txBody>
      </p:sp>
    </p:spTree>
    <p:extLst>
      <p:ext uri="{BB962C8B-B14F-4D97-AF65-F5344CB8AC3E}">
        <p14:creationId xmlns:p14="http://schemas.microsoft.com/office/powerpoint/2010/main" val="2329465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 1 Overall effects of invasive species on the abundance (a) and diversity (b) of five different functional groups of aquatic ecosystems and four environmental characteristics (c). In parentheses, the number of effect sizes considered in each case. Error bars represent 95% confidence intervals and are only displayed when the number of effect sizes analysed was ≥5. A significant effect of invasion is found when error bars do not overlap zero.</a:t>
            </a:r>
          </a:p>
          <a:p>
            <a:endParaRPr lang="en-GB" dirty="0"/>
          </a:p>
          <a:p>
            <a:r>
              <a:rPr lang="en-GB" dirty="0"/>
              <a:t>From </a:t>
            </a:r>
            <a:r>
              <a:rPr lang="en-US" sz="1200" b="0" i="0" kern="1200" dirty="0">
                <a:solidFill>
                  <a:schemeClr val="tx1"/>
                </a:solidFill>
                <a:effectLst/>
                <a:latin typeface="+mn-lt"/>
                <a:ea typeface="+mn-ea"/>
                <a:cs typeface="+mn-cs"/>
              </a:rPr>
              <a:t>Gallardo, B., </a:t>
            </a:r>
            <a:r>
              <a:rPr lang="en-US" sz="1200" b="0" i="0" kern="1200" dirty="0" err="1">
                <a:solidFill>
                  <a:schemeClr val="tx1"/>
                </a:solidFill>
                <a:effectLst/>
                <a:latin typeface="+mn-lt"/>
                <a:ea typeface="+mn-ea"/>
                <a:cs typeface="+mn-cs"/>
              </a:rPr>
              <a:t>Clavero</a:t>
            </a:r>
            <a:r>
              <a:rPr lang="en-US" sz="1200" b="0" i="0" kern="1200" dirty="0">
                <a:solidFill>
                  <a:schemeClr val="tx1"/>
                </a:solidFill>
                <a:effectLst/>
                <a:latin typeface="+mn-lt"/>
                <a:ea typeface="+mn-ea"/>
                <a:cs typeface="+mn-cs"/>
              </a:rPr>
              <a:t>, M., Sánchez, M.I. and </a:t>
            </a:r>
            <a:r>
              <a:rPr lang="en-US" sz="1200" b="0" i="0" kern="1200" dirty="0" err="1">
                <a:solidFill>
                  <a:schemeClr val="tx1"/>
                </a:solidFill>
                <a:effectLst/>
                <a:latin typeface="+mn-lt"/>
                <a:ea typeface="+mn-ea"/>
                <a:cs typeface="+mn-cs"/>
              </a:rPr>
              <a:t>Vilà</a:t>
            </a:r>
            <a:r>
              <a:rPr lang="en-US" sz="1200" b="0" i="0" kern="1200" dirty="0">
                <a:solidFill>
                  <a:schemeClr val="tx1"/>
                </a:solidFill>
                <a:effectLst/>
                <a:latin typeface="+mn-lt"/>
                <a:ea typeface="+mn-ea"/>
                <a:cs typeface="+mn-cs"/>
              </a:rPr>
              <a:t>, M., 2016. Global ecological impacts of invasive species in aquatic ecosystems. </a:t>
            </a:r>
            <a:r>
              <a:rPr lang="en-US" sz="1200" b="0" i="1" kern="1200" dirty="0">
                <a:solidFill>
                  <a:schemeClr val="tx1"/>
                </a:solidFill>
                <a:effectLst/>
                <a:latin typeface="+mn-lt"/>
                <a:ea typeface="+mn-ea"/>
                <a:cs typeface="+mn-cs"/>
              </a:rPr>
              <a:t>Global change biology</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22</a:t>
            </a:r>
            <a:r>
              <a:rPr lang="en-US" sz="1200" b="0" i="0" kern="1200" dirty="0">
                <a:solidFill>
                  <a:schemeClr val="tx1"/>
                </a:solidFill>
                <a:effectLst/>
                <a:latin typeface="+mn-lt"/>
                <a:ea typeface="+mn-ea"/>
                <a:cs typeface="+mn-cs"/>
              </a:rPr>
              <a:t>(1), pp.151-163.</a:t>
            </a:r>
            <a:endParaRPr lang="en-US" dirty="0"/>
          </a:p>
        </p:txBody>
      </p:sp>
      <p:sp>
        <p:nvSpPr>
          <p:cNvPr id="4" name="Slide Number Placeholder 3"/>
          <p:cNvSpPr>
            <a:spLocks noGrp="1"/>
          </p:cNvSpPr>
          <p:nvPr>
            <p:ph type="sldNum" sz="quarter" idx="5"/>
          </p:nvPr>
        </p:nvSpPr>
        <p:spPr/>
        <p:txBody>
          <a:bodyPr/>
          <a:lstStyle/>
          <a:p>
            <a:fld id="{81086DB3-F49E-49BA-848C-3AEF6BE440D5}" type="slidenum">
              <a:rPr lang="en-GB" smtClean="0"/>
              <a:t>16</a:t>
            </a:fld>
            <a:endParaRPr lang="en-GB"/>
          </a:p>
        </p:txBody>
      </p:sp>
    </p:spTree>
    <p:extLst>
      <p:ext uri="{BB962C8B-B14F-4D97-AF65-F5344CB8AC3E}">
        <p14:creationId xmlns:p14="http://schemas.microsoft.com/office/powerpoint/2010/main" val="2087492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917575" y="744538"/>
            <a:ext cx="4962525" cy="3722687"/>
          </a:xfrm>
          <a:ln/>
        </p:spPr>
      </p:sp>
      <p:sp>
        <p:nvSpPr>
          <p:cNvPr id="66563" name="Notes Placeholder 2"/>
          <p:cNvSpPr>
            <a:spLocks noGrp="1"/>
          </p:cNvSpPr>
          <p:nvPr>
            <p:ph type="body" idx="1"/>
          </p:nvPr>
        </p:nvSpPr>
        <p:spPr>
          <a:noFill/>
          <a:ln/>
        </p:spPr>
        <p:txBody>
          <a:bodyPr/>
          <a:lstStyle/>
          <a:p>
            <a:endParaRPr lang="en-US" altLang="en-US"/>
          </a:p>
        </p:txBody>
      </p:sp>
      <p:sp>
        <p:nvSpPr>
          <p:cNvPr id="66564" name="Slide Number Placeholder 3"/>
          <p:cNvSpPr>
            <a:spLocks noGrp="1"/>
          </p:cNvSpPr>
          <p:nvPr>
            <p:ph type="sldNum" sz="quarter" idx="5"/>
          </p:nvPr>
        </p:nvSpPr>
        <p:spPr>
          <a:noFill/>
        </p:spPr>
        <p:txBody>
          <a:bodyPr/>
          <a:lstStyle/>
          <a:p>
            <a:fld id="{51969862-FBDC-451B-AC6D-87BAF1DFAEAF}" type="slidenum">
              <a:rPr lang="en-GB" altLang="en-US" smtClean="0"/>
              <a:pPr/>
              <a:t>18</a:t>
            </a:fld>
            <a:endParaRPr lang="en-GB" altLang="en-US"/>
          </a:p>
        </p:txBody>
      </p:sp>
    </p:spTree>
    <p:extLst>
      <p:ext uri="{BB962C8B-B14F-4D97-AF65-F5344CB8AC3E}">
        <p14:creationId xmlns:p14="http://schemas.microsoft.com/office/powerpoint/2010/main" val="1555661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917575" y="744538"/>
            <a:ext cx="4962525" cy="3722687"/>
          </a:xfrm>
          <a:ln/>
        </p:spPr>
      </p:sp>
      <p:sp>
        <p:nvSpPr>
          <p:cNvPr id="67587" name="Notes Placeholder 2"/>
          <p:cNvSpPr>
            <a:spLocks noGrp="1"/>
          </p:cNvSpPr>
          <p:nvPr>
            <p:ph type="body" idx="1"/>
          </p:nvPr>
        </p:nvSpPr>
        <p:spPr>
          <a:noFill/>
          <a:ln/>
        </p:spPr>
        <p:txBody>
          <a:bodyPr/>
          <a:lstStyle/>
          <a:p>
            <a:r>
              <a:rPr lang="en-GB" altLang="en-US" dirty="0"/>
              <a:t>Source: Kraus (2011) Reptiles and amphibians. In: </a:t>
            </a:r>
            <a:r>
              <a:rPr lang="en-GB" altLang="en-US" i="1" dirty="0"/>
              <a:t>Encyc. Biol. Inv. </a:t>
            </a:r>
            <a:r>
              <a:rPr lang="en-GB" altLang="en-US" dirty="0"/>
              <a:t>P592</a:t>
            </a:r>
          </a:p>
          <a:p>
            <a:endParaRPr lang="en-GB" altLang="en-US" dirty="0"/>
          </a:p>
          <a:p>
            <a:r>
              <a:rPr lang="en-GB" altLang="en-US" dirty="0"/>
              <a:t>Image: http://commons.wikimedia.org/wiki/File:Red-bellied_Black_Snake_%28Pseudechis_porphyriacus%29_%288397137495%29.jpg</a:t>
            </a:r>
          </a:p>
          <a:p>
            <a:endParaRPr lang="en-GB" altLang="en-US" dirty="0"/>
          </a:p>
        </p:txBody>
      </p:sp>
      <p:sp>
        <p:nvSpPr>
          <p:cNvPr id="67588" name="Slide Number Placeholder 3"/>
          <p:cNvSpPr>
            <a:spLocks noGrp="1"/>
          </p:cNvSpPr>
          <p:nvPr>
            <p:ph type="sldNum" sz="quarter" idx="5"/>
          </p:nvPr>
        </p:nvSpPr>
        <p:spPr>
          <a:noFill/>
        </p:spPr>
        <p:txBody>
          <a:bodyPr/>
          <a:lstStyle/>
          <a:p>
            <a:fld id="{59267E5F-D968-40B4-A257-D617C3E351DC}" type="slidenum">
              <a:rPr lang="en-GB" altLang="en-US" smtClean="0"/>
              <a:pPr/>
              <a:t>19</a:t>
            </a:fld>
            <a:endParaRPr lang="en-GB" altLang="en-US"/>
          </a:p>
        </p:txBody>
      </p:sp>
    </p:spTree>
    <p:extLst>
      <p:ext uri="{BB962C8B-B14F-4D97-AF65-F5344CB8AC3E}">
        <p14:creationId xmlns:p14="http://schemas.microsoft.com/office/powerpoint/2010/main" val="1696591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dirty="0"/>
              <a:t>Image: http://en.wikipedia.org/wiki/File:Phragmites_australis_Schilfrohr.jpg</a:t>
            </a:r>
          </a:p>
        </p:txBody>
      </p:sp>
      <p:sp>
        <p:nvSpPr>
          <p:cNvPr id="4" name="Slide Number Placeholder 3"/>
          <p:cNvSpPr>
            <a:spLocks noGrp="1"/>
          </p:cNvSpPr>
          <p:nvPr>
            <p:ph type="sldNum" sz="quarter" idx="5"/>
          </p:nvPr>
        </p:nvSpPr>
        <p:spPr/>
        <p:txBody>
          <a:bodyPr/>
          <a:lstStyle/>
          <a:p>
            <a:pPr>
              <a:defRPr/>
            </a:pPr>
            <a:fld id="{A887D87E-6AE1-4C2D-86AF-F3BB917CD68C}" type="slidenum">
              <a:rPr lang="en-GB" smtClean="0"/>
              <a:pPr>
                <a:defRPr/>
              </a:pPr>
              <a:t>20</a:t>
            </a:fld>
            <a:endParaRPr lang="en-GB"/>
          </a:p>
        </p:txBody>
      </p:sp>
    </p:spTree>
    <p:extLst>
      <p:ext uri="{BB962C8B-B14F-4D97-AF65-F5344CB8AC3E}">
        <p14:creationId xmlns:p14="http://schemas.microsoft.com/office/powerpoint/2010/main" val="155782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917575" y="744538"/>
            <a:ext cx="4962525" cy="3722687"/>
          </a:xfrm>
          <a:ln/>
        </p:spPr>
      </p:sp>
      <p:sp>
        <p:nvSpPr>
          <p:cNvPr id="68611" name="Rectangle 3"/>
          <p:cNvSpPr>
            <a:spLocks noGrp="1" noChangeArrowheads="1"/>
          </p:cNvSpPr>
          <p:nvPr>
            <p:ph type="body" idx="1"/>
          </p:nvPr>
        </p:nvSpPr>
        <p:spPr>
          <a:noFill/>
          <a:ln/>
        </p:spPr>
        <p:txBody>
          <a:bodyPr/>
          <a:lstStyle/>
          <a:p>
            <a:r>
              <a:rPr lang="en-GB" altLang="en-US" dirty="0"/>
              <a:t>Source: Sodhi (2011) Birds. In: </a:t>
            </a:r>
            <a:r>
              <a:rPr lang="en-GB" altLang="en-US" i="1" dirty="0"/>
              <a:t>Encyc. Biol. Inv.</a:t>
            </a:r>
          </a:p>
        </p:txBody>
      </p:sp>
    </p:spTree>
    <p:extLst>
      <p:ext uri="{BB962C8B-B14F-4D97-AF65-F5344CB8AC3E}">
        <p14:creationId xmlns:p14="http://schemas.microsoft.com/office/powerpoint/2010/main" val="93927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917575" y="744538"/>
            <a:ext cx="4962525" cy="3722687"/>
          </a:xfrm>
          <a:ln/>
        </p:spPr>
      </p:sp>
      <p:sp>
        <p:nvSpPr>
          <p:cNvPr id="71683" name="Notes Placeholder 2"/>
          <p:cNvSpPr>
            <a:spLocks noGrp="1"/>
          </p:cNvSpPr>
          <p:nvPr>
            <p:ph type="body" idx="1"/>
          </p:nvPr>
        </p:nvSpPr>
        <p:spPr>
          <a:noFill/>
          <a:ln/>
        </p:spPr>
        <p:txBody>
          <a:bodyPr/>
          <a:lstStyle/>
          <a:p>
            <a:r>
              <a:rPr lang="en-GB" altLang="en-US" dirty="0"/>
              <a:t>Photo: http://dx.doi.org/10.1371/journal.pbio.0040279</a:t>
            </a:r>
          </a:p>
          <a:p>
            <a:endParaRPr lang="en-GB" altLang="en-US" dirty="0"/>
          </a:p>
        </p:txBody>
      </p:sp>
      <p:sp>
        <p:nvSpPr>
          <p:cNvPr id="71684" name="Slide Number Placeholder 3"/>
          <p:cNvSpPr>
            <a:spLocks noGrp="1"/>
          </p:cNvSpPr>
          <p:nvPr>
            <p:ph type="sldNum" sz="quarter" idx="5"/>
          </p:nvPr>
        </p:nvSpPr>
        <p:spPr>
          <a:noFill/>
        </p:spPr>
        <p:txBody>
          <a:bodyPr/>
          <a:lstStyle/>
          <a:p>
            <a:fld id="{F89B5A71-0C2E-4748-BDFA-C256FC025809}" type="slidenum">
              <a:rPr lang="en-GB" altLang="en-US" smtClean="0"/>
              <a:pPr/>
              <a:t>22</a:t>
            </a:fld>
            <a:endParaRPr lang="en-GB" altLang="en-US"/>
          </a:p>
        </p:txBody>
      </p:sp>
    </p:spTree>
    <p:extLst>
      <p:ext uri="{BB962C8B-B14F-4D97-AF65-F5344CB8AC3E}">
        <p14:creationId xmlns:p14="http://schemas.microsoft.com/office/powerpoint/2010/main" val="2085145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u="sng" dirty="0">
                <a:hlinkClick r:id="rId3"/>
              </a:rPr>
              <a:t>http://vikingalligator.deviantart.com/art/Invasive-Species-365887870</a:t>
            </a:r>
            <a:endParaRPr lang="en-GB" altLang="en-US" dirty="0"/>
          </a:p>
          <a:p>
            <a:endParaRPr lang="en-US" dirty="0"/>
          </a:p>
        </p:txBody>
      </p:sp>
      <p:sp>
        <p:nvSpPr>
          <p:cNvPr id="4" name="Slide Number Placeholder 3"/>
          <p:cNvSpPr>
            <a:spLocks noGrp="1"/>
          </p:cNvSpPr>
          <p:nvPr>
            <p:ph type="sldNum" sz="quarter" idx="5"/>
          </p:nvPr>
        </p:nvSpPr>
        <p:spPr/>
        <p:txBody>
          <a:bodyPr/>
          <a:lstStyle/>
          <a:p>
            <a:fld id="{81086DB3-F49E-49BA-848C-3AEF6BE440D5}" type="slidenum">
              <a:rPr lang="en-GB" smtClean="0"/>
              <a:t>23</a:t>
            </a:fld>
            <a:endParaRPr lang="en-GB"/>
          </a:p>
        </p:txBody>
      </p:sp>
    </p:spTree>
    <p:extLst>
      <p:ext uri="{BB962C8B-B14F-4D97-AF65-F5344CB8AC3E}">
        <p14:creationId xmlns:p14="http://schemas.microsoft.com/office/powerpoint/2010/main" val="3183641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lvl="1" eaLnBrk="1" hangingPunct="1"/>
            <a:r>
              <a:rPr lang="en-GB" dirty="0"/>
              <a:t>Image: http://en.wikipedia.org/wiki/File:Phragmites_australis_Schilfrohr.jpg</a:t>
            </a:r>
          </a:p>
        </p:txBody>
      </p:sp>
      <p:sp>
        <p:nvSpPr>
          <p:cNvPr id="4" name="Slide Number Placeholder 3"/>
          <p:cNvSpPr>
            <a:spLocks noGrp="1"/>
          </p:cNvSpPr>
          <p:nvPr>
            <p:ph type="sldNum" sz="quarter" idx="5"/>
          </p:nvPr>
        </p:nvSpPr>
        <p:spPr/>
        <p:txBody>
          <a:bodyPr/>
          <a:lstStyle/>
          <a:p>
            <a:pPr>
              <a:defRPr/>
            </a:pPr>
            <a:fld id="{A887D87E-6AE1-4C2D-86AF-F3BB917CD68C}" type="slidenum">
              <a:rPr lang="en-GB" smtClean="0"/>
              <a:pPr>
                <a:defRPr/>
              </a:pPr>
              <a:t>4</a:t>
            </a:fld>
            <a:endParaRPr lang="en-GB"/>
          </a:p>
        </p:txBody>
      </p:sp>
    </p:spTree>
    <p:extLst>
      <p:ext uri="{BB962C8B-B14F-4D97-AF65-F5344CB8AC3E}">
        <p14:creationId xmlns:p14="http://schemas.microsoft.com/office/powerpoint/2010/main" val="47273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Doherty, T.S., Glen, A.S., Nimmo, D.G., Ritchie, E.G. and Dickman, C.R., 2016. Invasive predators and global biodiversity loss. </a:t>
            </a:r>
            <a:r>
              <a:rPr lang="en-US" sz="1200" b="0" i="1" kern="1200" dirty="0">
                <a:solidFill>
                  <a:schemeClr val="tx1"/>
                </a:solidFill>
                <a:effectLst/>
                <a:latin typeface="+mn-lt"/>
                <a:ea typeface="+mn-ea"/>
                <a:cs typeface="+mn-cs"/>
              </a:rPr>
              <a:t>Proceedings of the National Academy of Sciences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113</a:t>
            </a:r>
            <a:r>
              <a:rPr lang="en-US" sz="1200" b="0" i="0" kern="1200" dirty="0">
                <a:solidFill>
                  <a:schemeClr val="tx1"/>
                </a:solidFill>
                <a:effectLst/>
                <a:latin typeface="+mn-lt"/>
                <a:ea typeface="+mn-ea"/>
                <a:cs typeface="+mn-cs"/>
              </a:rPr>
              <a:t>(40), pp.11261-11265.</a:t>
            </a:r>
            <a:endParaRPr lang="en-US" dirty="0"/>
          </a:p>
        </p:txBody>
      </p:sp>
      <p:sp>
        <p:nvSpPr>
          <p:cNvPr id="4" name="Slide Number Placeholder 3"/>
          <p:cNvSpPr>
            <a:spLocks noGrp="1"/>
          </p:cNvSpPr>
          <p:nvPr>
            <p:ph type="sldNum" sz="quarter" idx="5"/>
          </p:nvPr>
        </p:nvSpPr>
        <p:spPr/>
        <p:txBody>
          <a:bodyPr/>
          <a:lstStyle/>
          <a:p>
            <a:fld id="{81086DB3-F49E-49BA-848C-3AEF6BE440D5}" type="slidenum">
              <a:rPr lang="en-GB" smtClean="0"/>
              <a:t>24</a:t>
            </a:fld>
            <a:endParaRPr lang="en-GB"/>
          </a:p>
        </p:txBody>
      </p:sp>
    </p:spTree>
    <p:extLst>
      <p:ext uri="{BB962C8B-B14F-4D97-AF65-F5344CB8AC3E}">
        <p14:creationId xmlns:p14="http://schemas.microsoft.com/office/powerpoint/2010/main" val="278870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xfrm>
            <a:off x="917575" y="744538"/>
            <a:ext cx="4962525" cy="3722687"/>
          </a:xfrm>
          <a:ln/>
        </p:spPr>
      </p:sp>
      <p:sp>
        <p:nvSpPr>
          <p:cNvPr id="77827" name="Notes Placeholder 2"/>
          <p:cNvSpPr>
            <a:spLocks noGrp="1"/>
          </p:cNvSpPr>
          <p:nvPr>
            <p:ph type="body" idx="1"/>
          </p:nvPr>
        </p:nvSpPr>
        <p:spPr>
          <a:noFill/>
          <a:ln/>
        </p:spPr>
        <p:txBody>
          <a:bodyPr/>
          <a:lstStyle/>
          <a:p>
            <a:endParaRPr lang="en-US" altLang="en-US" sz="1600" dirty="0"/>
          </a:p>
        </p:txBody>
      </p:sp>
      <p:sp>
        <p:nvSpPr>
          <p:cNvPr id="77828" name="Slide Number Placeholder 3"/>
          <p:cNvSpPr txBox="1">
            <a:spLocks noGrp="1"/>
          </p:cNvSpPr>
          <p:nvPr/>
        </p:nvSpPr>
        <p:spPr bwMode="auto">
          <a:xfrm>
            <a:off x="3849689" y="9428164"/>
            <a:ext cx="2946400" cy="496887"/>
          </a:xfrm>
          <a:prstGeom prst="rect">
            <a:avLst/>
          </a:prstGeom>
          <a:noFill/>
          <a:ln w="9525">
            <a:noFill/>
            <a:miter lim="800000"/>
            <a:headEnd/>
            <a:tailEnd/>
          </a:ln>
        </p:spPr>
        <p:txBody>
          <a:bodyPr anchor="b"/>
          <a:lstStyle/>
          <a:p>
            <a:pPr algn="r"/>
            <a:fld id="{8D7AFA22-877B-4055-95CD-2FE3ECE0AA92}" type="slidenum">
              <a:rPr lang="en-GB" altLang="en-US" sz="1200"/>
              <a:pPr algn="r"/>
              <a:t>26</a:t>
            </a:fld>
            <a:endParaRPr lang="en-GB" altLang="en-US" sz="1200"/>
          </a:p>
        </p:txBody>
      </p:sp>
    </p:spTree>
    <p:extLst>
      <p:ext uri="{BB962C8B-B14F-4D97-AF65-F5344CB8AC3E}">
        <p14:creationId xmlns:p14="http://schemas.microsoft.com/office/powerpoint/2010/main" val="2008285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917575" y="744538"/>
            <a:ext cx="4962525" cy="3722687"/>
          </a:xfrm>
          <a:ln/>
        </p:spPr>
      </p:sp>
      <p:sp>
        <p:nvSpPr>
          <p:cNvPr id="79875" name="Rectangle 3"/>
          <p:cNvSpPr>
            <a:spLocks noGrp="1" noChangeArrowheads="1"/>
          </p:cNvSpPr>
          <p:nvPr>
            <p:ph type="body" idx="1"/>
          </p:nvPr>
        </p:nvSpPr>
        <p:spPr>
          <a:noFill/>
          <a:ln/>
        </p:spPr>
        <p:txBody>
          <a:bodyPr/>
          <a:lstStyle/>
          <a:p>
            <a:r>
              <a:rPr lang="en-GB" altLang="en-US" dirty="0"/>
              <a:t>Source: Anderson &amp; Valenzuela (2011) Mammals, Aquatic. In: </a:t>
            </a:r>
            <a:r>
              <a:rPr lang="en-GB" altLang="en-US" i="1" dirty="0"/>
              <a:t>Encyc. Biol. Inv.</a:t>
            </a:r>
            <a:r>
              <a:rPr lang="en-GB" altLang="en-US" dirty="0"/>
              <a:t> </a:t>
            </a:r>
          </a:p>
          <a:p>
            <a:r>
              <a:rPr lang="en-GB" altLang="en-US" dirty="0"/>
              <a:t>Beaver image: http://en.wikipedia.org/wiki/File:American_Beaver.jpg</a:t>
            </a:r>
          </a:p>
        </p:txBody>
      </p:sp>
    </p:spTree>
    <p:extLst>
      <p:ext uri="{BB962C8B-B14F-4D97-AF65-F5344CB8AC3E}">
        <p14:creationId xmlns:p14="http://schemas.microsoft.com/office/powerpoint/2010/main" val="3205457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917575" y="744538"/>
            <a:ext cx="4962525" cy="3722687"/>
          </a:xfrm>
          <a:ln/>
        </p:spPr>
      </p:sp>
      <p:sp>
        <p:nvSpPr>
          <p:cNvPr id="80899" name="Notes Placeholder 2"/>
          <p:cNvSpPr>
            <a:spLocks noGrp="1"/>
          </p:cNvSpPr>
          <p:nvPr>
            <p:ph type="body" idx="1"/>
          </p:nvPr>
        </p:nvSpPr>
        <p:spPr>
          <a:noFill/>
          <a:ln/>
        </p:spPr>
        <p:txBody>
          <a:bodyPr/>
          <a:lstStyle/>
          <a:p>
            <a:endParaRPr lang="en-US" altLang="en-US" dirty="0"/>
          </a:p>
        </p:txBody>
      </p:sp>
      <p:sp>
        <p:nvSpPr>
          <p:cNvPr id="80900" name="Slide Number Placeholder 3"/>
          <p:cNvSpPr txBox="1">
            <a:spLocks noGrp="1"/>
          </p:cNvSpPr>
          <p:nvPr/>
        </p:nvSpPr>
        <p:spPr bwMode="auto">
          <a:xfrm>
            <a:off x="3849689" y="9428164"/>
            <a:ext cx="2946400" cy="496887"/>
          </a:xfrm>
          <a:prstGeom prst="rect">
            <a:avLst/>
          </a:prstGeom>
          <a:noFill/>
          <a:ln w="9525">
            <a:noFill/>
            <a:miter lim="800000"/>
            <a:headEnd/>
            <a:tailEnd/>
          </a:ln>
        </p:spPr>
        <p:txBody>
          <a:bodyPr anchor="b"/>
          <a:lstStyle/>
          <a:p>
            <a:pPr algn="r"/>
            <a:fld id="{801F10DE-0AA7-4633-8E3C-4D574CBE5E20}" type="slidenum">
              <a:rPr lang="en-GB" altLang="en-US" sz="1200"/>
              <a:pPr algn="r"/>
              <a:t>28</a:t>
            </a:fld>
            <a:endParaRPr lang="en-GB" altLang="en-US" sz="1200"/>
          </a:p>
        </p:txBody>
      </p:sp>
    </p:spTree>
    <p:extLst>
      <p:ext uri="{BB962C8B-B14F-4D97-AF65-F5344CB8AC3E}">
        <p14:creationId xmlns:p14="http://schemas.microsoft.com/office/powerpoint/2010/main" val="913641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xfrm>
            <a:off x="917575" y="744538"/>
            <a:ext cx="4962525" cy="3722687"/>
          </a:xfrm>
          <a:ln/>
        </p:spPr>
      </p:sp>
      <p:sp>
        <p:nvSpPr>
          <p:cNvPr id="81923" name="Notes Placeholder 2"/>
          <p:cNvSpPr>
            <a:spLocks noGrp="1"/>
          </p:cNvSpPr>
          <p:nvPr>
            <p:ph type="body" idx="1"/>
          </p:nvPr>
        </p:nvSpPr>
        <p:spPr>
          <a:noFill/>
          <a:ln/>
        </p:spPr>
        <p:txBody>
          <a:bodyPr/>
          <a:lstStyle/>
          <a:p>
            <a:pPr>
              <a:lnSpc>
                <a:spcPct val="90000"/>
              </a:lnSpc>
            </a:pPr>
            <a:endParaRPr lang="en-GB" altLang="en-US" dirty="0"/>
          </a:p>
        </p:txBody>
      </p:sp>
      <p:sp>
        <p:nvSpPr>
          <p:cNvPr id="81924" name="Slide Number Placeholder 3"/>
          <p:cNvSpPr>
            <a:spLocks noGrp="1"/>
          </p:cNvSpPr>
          <p:nvPr>
            <p:ph type="sldNum" sz="quarter" idx="5"/>
          </p:nvPr>
        </p:nvSpPr>
        <p:spPr>
          <a:noFill/>
        </p:spPr>
        <p:txBody>
          <a:bodyPr/>
          <a:lstStyle/>
          <a:p>
            <a:fld id="{2B2185B4-3F8F-499F-BA35-567483AA8801}" type="slidenum">
              <a:rPr lang="en-GB" altLang="en-US" smtClean="0"/>
              <a:pPr/>
              <a:t>29</a:t>
            </a:fld>
            <a:endParaRPr lang="en-GB" altLang="en-US"/>
          </a:p>
        </p:txBody>
      </p:sp>
    </p:spTree>
    <p:extLst>
      <p:ext uri="{BB962C8B-B14F-4D97-AF65-F5344CB8AC3E}">
        <p14:creationId xmlns:p14="http://schemas.microsoft.com/office/powerpoint/2010/main" val="549840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xfrm>
            <a:off x="917575" y="744538"/>
            <a:ext cx="4962525" cy="3722687"/>
          </a:xfrm>
          <a:ln/>
        </p:spPr>
      </p:sp>
      <p:sp>
        <p:nvSpPr>
          <p:cNvPr id="82947" name="Notes Placeholder 2"/>
          <p:cNvSpPr>
            <a:spLocks noGrp="1"/>
          </p:cNvSpPr>
          <p:nvPr>
            <p:ph type="body" idx="1"/>
          </p:nvPr>
        </p:nvSpPr>
        <p:spPr>
          <a:noFill/>
          <a:ln/>
        </p:spPr>
        <p:txBody>
          <a:bodyPr>
            <a:normAutofit fontScale="77500" lnSpcReduction="20000"/>
          </a:bodyPr>
          <a:lstStyle/>
          <a:p>
            <a:r>
              <a:rPr lang="en-GB" altLang="en-US" b="1" dirty="0"/>
              <a:t>From http://www.issg.org/database/species/ecology.asp?si=19&amp;fr=1&amp;sts=sss&amp;lang=EN</a:t>
            </a:r>
            <a:endParaRPr lang="en-GB" altLang="en-US" i="1" dirty="0"/>
          </a:p>
          <a:p>
            <a:endParaRPr lang="en-GB" altLang="en-US" dirty="0"/>
          </a:p>
        </p:txBody>
      </p:sp>
      <p:sp>
        <p:nvSpPr>
          <p:cNvPr id="82948" name="Slide Number Placeholder 3"/>
          <p:cNvSpPr>
            <a:spLocks noGrp="1"/>
          </p:cNvSpPr>
          <p:nvPr>
            <p:ph type="sldNum" sz="quarter" idx="5"/>
          </p:nvPr>
        </p:nvSpPr>
        <p:spPr>
          <a:noFill/>
        </p:spPr>
        <p:txBody>
          <a:bodyPr/>
          <a:lstStyle/>
          <a:p>
            <a:fld id="{9EA7D5EE-C627-428D-9431-F8F2D1D34D73}" type="slidenum">
              <a:rPr lang="en-GB" altLang="en-US" smtClean="0"/>
              <a:pPr/>
              <a:t>30</a:t>
            </a:fld>
            <a:endParaRPr lang="en-GB" altLang="en-US"/>
          </a:p>
        </p:txBody>
      </p:sp>
    </p:spTree>
    <p:extLst>
      <p:ext uri="{BB962C8B-B14F-4D97-AF65-F5344CB8AC3E}">
        <p14:creationId xmlns:p14="http://schemas.microsoft.com/office/powerpoint/2010/main" val="1906207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xfrm>
            <a:off x="917575" y="744538"/>
            <a:ext cx="4962525" cy="3722687"/>
          </a:xfrm>
          <a:ln/>
        </p:spPr>
      </p:sp>
      <p:sp>
        <p:nvSpPr>
          <p:cNvPr id="83971" name="Notes Placeholder 2"/>
          <p:cNvSpPr>
            <a:spLocks noGrp="1"/>
          </p:cNvSpPr>
          <p:nvPr>
            <p:ph type="body" idx="1"/>
          </p:nvPr>
        </p:nvSpPr>
        <p:spPr>
          <a:noFill/>
          <a:ln/>
        </p:spPr>
        <p:txBody>
          <a:bodyPr/>
          <a:lstStyle/>
          <a:p>
            <a:endParaRPr lang="en-GB" altLang="en-US" dirty="0"/>
          </a:p>
        </p:txBody>
      </p:sp>
      <p:sp>
        <p:nvSpPr>
          <p:cNvPr id="83972" name="Slide Number Placeholder 3"/>
          <p:cNvSpPr>
            <a:spLocks noGrp="1"/>
          </p:cNvSpPr>
          <p:nvPr>
            <p:ph type="sldNum" sz="quarter" idx="5"/>
          </p:nvPr>
        </p:nvSpPr>
        <p:spPr>
          <a:noFill/>
        </p:spPr>
        <p:txBody>
          <a:bodyPr/>
          <a:lstStyle/>
          <a:p>
            <a:fld id="{FAB389B2-34CA-4767-9341-78C3CEF392AC}" type="slidenum">
              <a:rPr lang="en-GB" altLang="en-US" smtClean="0"/>
              <a:pPr/>
              <a:t>31</a:t>
            </a:fld>
            <a:endParaRPr lang="en-GB" altLang="en-US"/>
          </a:p>
        </p:txBody>
      </p:sp>
    </p:spTree>
    <p:extLst>
      <p:ext uri="{BB962C8B-B14F-4D97-AF65-F5344CB8AC3E}">
        <p14:creationId xmlns:p14="http://schemas.microsoft.com/office/powerpoint/2010/main" val="3440111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917575" y="744538"/>
            <a:ext cx="4962525" cy="3722687"/>
          </a:xfrm>
          <a:ln/>
        </p:spPr>
      </p:sp>
      <p:sp>
        <p:nvSpPr>
          <p:cNvPr id="84995" name="Notes Placeholder 2"/>
          <p:cNvSpPr>
            <a:spLocks noGrp="1"/>
          </p:cNvSpPr>
          <p:nvPr>
            <p:ph type="body" idx="1"/>
          </p:nvPr>
        </p:nvSpPr>
        <p:spPr>
          <a:noFill/>
          <a:ln/>
        </p:spPr>
        <p:txBody>
          <a:bodyPr/>
          <a:lstStyle/>
          <a:p>
            <a:pPr>
              <a:lnSpc>
                <a:spcPct val="90000"/>
              </a:lnSpc>
            </a:pPr>
            <a:r>
              <a:rPr lang="en-GB" altLang="en-US" dirty="0"/>
              <a:t>Source: Towns et al (2009) </a:t>
            </a:r>
            <a:r>
              <a:rPr lang="en-GB" altLang="en-US" i="1" dirty="0"/>
              <a:t>Oikos</a:t>
            </a:r>
            <a:r>
              <a:rPr lang="en-GB" altLang="en-US" dirty="0"/>
              <a:t> 118: 420-430</a:t>
            </a:r>
          </a:p>
        </p:txBody>
      </p:sp>
      <p:sp>
        <p:nvSpPr>
          <p:cNvPr id="84996" name="Slide Number Placeholder 3"/>
          <p:cNvSpPr>
            <a:spLocks noGrp="1"/>
          </p:cNvSpPr>
          <p:nvPr>
            <p:ph type="sldNum" sz="quarter" idx="5"/>
          </p:nvPr>
        </p:nvSpPr>
        <p:spPr>
          <a:noFill/>
        </p:spPr>
        <p:txBody>
          <a:bodyPr/>
          <a:lstStyle/>
          <a:p>
            <a:fld id="{63A60239-7A2E-41F6-86EE-959DEE1667D6}" type="slidenum">
              <a:rPr lang="en-GB" altLang="en-US" smtClean="0"/>
              <a:pPr/>
              <a:t>32</a:t>
            </a:fld>
            <a:endParaRPr lang="en-GB" altLang="en-US"/>
          </a:p>
        </p:txBody>
      </p:sp>
    </p:spTree>
    <p:extLst>
      <p:ext uri="{BB962C8B-B14F-4D97-AF65-F5344CB8AC3E}">
        <p14:creationId xmlns:p14="http://schemas.microsoft.com/office/powerpoint/2010/main" val="1425203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FD7B3E8-36DF-4CA2-AA55-A35AEF8761C0}" type="slidenum">
              <a:rPr lang="en-GB" smtClean="0"/>
              <a:pPr fontAlgn="base">
                <a:spcBef>
                  <a:spcPct val="0"/>
                </a:spcBef>
                <a:spcAft>
                  <a:spcPct val="0"/>
                </a:spcAft>
                <a:defRPr/>
              </a:pPr>
              <a:t>33</a:t>
            </a:fld>
            <a:endParaRPr lang="en-GB"/>
          </a:p>
        </p:txBody>
      </p:sp>
    </p:spTree>
    <p:extLst>
      <p:ext uri="{BB962C8B-B14F-4D97-AF65-F5344CB8AC3E}">
        <p14:creationId xmlns:p14="http://schemas.microsoft.com/office/powerpoint/2010/main" val="4115474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z="1200" dirty="0" err="1"/>
              <a:t>McLaughlan</a:t>
            </a:r>
            <a:r>
              <a:rPr lang="en-GB" sz="1200" dirty="0"/>
              <a:t> </a:t>
            </a:r>
            <a:r>
              <a:rPr lang="en-GB" sz="1200" i="1" dirty="0"/>
              <a:t>et al. </a:t>
            </a:r>
            <a:r>
              <a:rPr lang="en-GB" sz="1200" dirty="0"/>
              <a:t>(2014) How complete is our knowledge of the ecosystem services impacts of Europe’s top 10 invasive species?</a:t>
            </a:r>
          </a:p>
          <a:p>
            <a:r>
              <a:rPr lang="pt-BR" sz="1200" i="1" dirty="0"/>
              <a:t>Acta Oecologica </a:t>
            </a:r>
            <a:r>
              <a:rPr lang="pt-BR" sz="1200" dirty="0"/>
              <a:t>54: 119-130</a:t>
            </a:r>
            <a:endParaRPr lang="en-GB" sz="1200" dirty="0"/>
          </a:p>
          <a:p>
            <a:endParaRPr lang="en-GB" dirty="0"/>
          </a:p>
          <a:p>
            <a:r>
              <a:rPr lang="en-GB" sz="1200" b="0" i="0" u="none" strike="noStrike" kern="1200" baseline="0" dirty="0">
                <a:solidFill>
                  <a:schemeClr val="tx1"/>
                </a:solidFill>
                <a:latin typeface="+mn-lt"/>
                <a:ea typeface="+mn-ea"/>
                <a:cs typeface="+mn-cs"/>
              </a:rPr>
              <a:t>Table 2</a:t>
            </a:r>
          </a:p>
          <a:p>
            <a:r>
              <a:rPr lang="en-GB" sz="1200" b="0" i="0" u="none" strike="noStrike" kern="1200" baseline="0" dirty="0">
                <a:solidFill>
                  <a:schemeClr val="tx1"/>
                </a:solidFill>
                <a:latin typeface="+mn-lt"/>
                <a:ea typeface="+mn-ea"/>
                <a:cs typeface="+mn-cs"/>
              </a:rPr>
              <a:t>Summary of the impacts of the 10 worst invasive species on ecosystem services according to the literature available for each species. Dark grey denotes negative impacts only.</a:t>
            </a:r>
          </a:p>
          <a:p>
            <a:r>
              <a:rPr lang="en-GB" sz="1200" b="0" i="0" u="none" strike="noStrike" kern="1200" baseline="0" dirty="0">
                <a:solidFill>
                  <a:schemeClr val="tx1"/>
                </a:solidFill>
                <a:latin typeface="+mn-lt"/>
                <a:ea typeface="+mn-ea"/>
                <a:cs typeface="+mn-cs"/>
              </a:rPr>
              <a:t>Light grey reflects mixed positive and negative impacts. The diagonal patterning is used when only positive impacts are reported in the literature.</a:t>
            </a:r>
            <a:endParaRPr lang="en-GB" dirty="0"/>
          </a:p>
        </p:txBody>
      </p:sp>
      <p:sp>
        <p:nvSpPr>
          <p:cNvPr id="4" name="Slide Number Placeholder 3"/>
          <p:cNvSpPr>
            <a:spLocks noGrp="1"/>
          </p:cNvSpPr>
          <p:nvPr>
            <p:ph type="sldNum" sz="quarter" idx="5"/>
          </p:nvPr>
        </p:nvSpPr>
        <p:spPr/>
        <p:txBody>
          <a:bodyPr/>
          <a:lstStyle/>
          <a:p>
            <a:pPr>
              <a:defRPr/>
            </a:pPr>
            <a:fld id="{9F9AB6BE-626B-4661-BD0A-2E16BB0554BA}" type="slidenum">
              <a:rPr lang="en-GB" smtClean="0"/>
              <a:pPr>
                <a:defRPr/>
              </a:pPr>
              <a:t>34</a:t>
            </a:fld>
            <a:endParaRPr lang="en-GB"/>
          </a:p>
        </p:txBody>
      </p:sp>
    </p:spTree>
    <p:extLst>
      <p:ext uri="{BB962C8B-B14F-4D97-AF65-F5344CB8AC3E}">
        <p14:creationId xmlns:p14="http://schemas.microsoft.com/office/powerpoint/2010/main" val="66247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sz="1600" dirty="0"/>
              <a:t>Black-browed albatross </a:t>
            </a:r>
            <a:r>
              <a:rPr lang="en-GB" sz="1600" i="1" dirty="0" err="1">
                <a:hlinkClick r:id="rId3" tooltip="Thalassarche melanophrys (page does not exist)"/>
              </a:rPr>
              <a:t>Thalassarche</a:t>
            </a:r>
            <a:r>
              <a:rPr lang="en-GB" sz="1600" i="1" dirty="0">
                <a:hlinkClick r:id="rId3" tooltip="Thalassarche melanophrys (page does not exist)"/>
              </a:rPr>
              <a:t> </a:t>
            </a:r>
            <a:r>
              <a:rPr lang="en-GB" sz="1600" i="1" dirty="0" err="1">
                <a:hlinkClick r:id="rId3" tooltip="Thalassarche melanophrys (page does not exist)"/>
              </a:rPr>
              <a:t>melanophrys</a:t>
            </a:r>
            <a:r>
              <a:rPr lang="en-GB" sz="1600" dirty="0"/>
              <a:t>  Image: Elizabeth Crapo </a:t>
            </a:r>
            <a:r>
              <a:rPr lang="en-GB" sz="1600" dirty="0">
                <a:hlinkClick r:id="rId4"/>
              </a:rPr>
              <a:t>NOAA Photo Library</a:t>
            </a:r>
            <a:endParaRPr lang="en-GB" sz="1600" dirty="0"/>
          </a:p>
        </p:txBody>
      </p:sp>
      <p:sp>
        <p:nvSpPr>
          <p:cNvPr id="4" name="Slide Number Placeholder 3"/>
          <p:cNvSpPr>
            <a:spLocks noGrp="1"/>
          </p:cNvSpPr>
          <p:nvPr>
            <p:ph type="sldNum" sz="quarter" idx="5"/>
          </p:nvPr>
        </p:nvSpPr>
        <p:spPr/>
        <p:txBody>
          <a:bodyPr/>
          <a:lstStyle/>
          <a:p>
            <a:pPr>
              <a:defRPr/>
            </a:pPr>
            <a:fld id="{8CC3DFDE-8291-4F4E-A1F4-62C2E098E939}" type="slidenum">
              <a:rPr lang="en-GB" smtClean="0"/>
              <a:pPr>
                <a:defRPr/>
              </a:pPr>
              <a:t>5</a:t>
            </a:fld>
            <a:endParaRPr lang="en-GB"/>
          </a:p>
        </p:txBody>
      </p:sp>
    </p:spTree>
    <p:extLst>
      <p:ext uri="{BB962C8B-B14F-4D97-AF65-F5344CB8AC3E}">
        <p14:creationId xmlns:p14="http://schemas.microsoft.com/office/powerpoint/2010/main" val="652665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917575" y="744538"/>
            <a:ext cx="4962525" cy="3722687"/>
          </a:xfrm>
          <a:ln/>
        </p:spPr>
      </p:sp>
      <p:sp>
        <p:nvSpPr>
          <p:cNvPr id="92163" name="Notes Placeholder 2"/>
          <p:cNvSpPr>
            <a:spLocks noGrp="1"/>
          </p:cNvSpPr>
          <p:nvPr>
            <p:ph type="body" idx="1"/>
          </p:nvPr>
        </p:nvSpPr>
        <p:spPr>
          <a:noFill/>
          <a:ln/>
        </p:spPr>
        <p:txBody>
          <a:bodyPr/>
          <a:lstStyle/>
          <a:p>
            <a:endParaRPr lang="en-US" altLang="en-US"/>
          </a:p>
        </p:txBody>
      </p:sp>
      <p:sp>
        <p:nvSpPr>
          <p:cNvPr id="92164" name="Slide Number Placeholder 3"/>
          <p:cNvSpPr>
            <a:spLocks noGrp="1"/>
          </p:cNvSpPr>
          <p:nvPr>
            <p:ph type="sldNum" sz="quarter" idx="5"/>
          </p:nvPr>
        </p:nvSpPr>
        <p:spPr>
          <a:noFill/>
        </p:spPr>
        <p:txBody>
          <a:bodyPr/>
          <a:lstStyle/>
          <a:p>
            <a:fld id="{07CA7900-9381-43A1-8724-FBA4CCB306EB}" type="slidenum">
              <a:rPr lang="en-GB" altLang="en-US" smtClean="0"/>
              <a:pPr/>
              <a:t>36</a:t>
            </a:fld>
            <a:endParaRPr lang="en-GB" altLang="en-US"/>
          </a:p>
        </p:txBody>
      </p:sp>
    </p:spTree>
    <p:extLst>
      <p:ext uri="{BB962C8B-B14F-4D97-AF65-F5344CB8AC3E}">
        <p14:creationId xmlns:p14="http://schemas.microsoft.com/office/powerpoint/2010/main" val="418914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917575" y="744538"/>
            <a:ext cx="4962525" cy="3722687"/>
          </a:xfrm>
          <a:ln/>
        </p:spPr>
      </p:sp>
      <p:sp>
        <p:nvSpPr>
          <p:cNvPr id="51203" name="Notes Placeholder 2"/>
          <p:cNvSpPr>
            <a:spLocks noGrp="1"/>
          </p:cNvSpPr>
          <p:nvPr>
            <p:ph type="body" idx="1"/>
          </p:nvPr>
        </p:nvSpPr>
        <p:spPr>
          <a:noFill/>
          <a:ln/>
        </p:spPr>
        <p:txBody>
          <a:bodyPr/>
          <a:lstStyle/>
          <a:p>
            <a:pPr eaLnBrk="1" hangingPunct="1"/>
            <a:endParaRPr lang="en-GB" altLang="en-US" sz="1600" dirty="0"/>
          </a:p>
        </p:txBody>
      </p:sp>
      <p:sp>
        <p:nvSpPr>
          <p:cNvPr id="51204" name="Slide Number Placeholder 3"/>
          <p:cNvSpPr>
            <a:spLocks noGrp="1"/>
          </p:cNvSpPr>
          <p:nvPr>
            <p:ph type="sldNum" sz="quarter" idx="5"/>
          </p:nvPr>
        </p:nvSpPr>
        <p:spPr>
          <a:noFill/>
        </p:spPr>
        <p:txBody>
          <a:bodyPr/>
          <a:lstStyle/>
          <a:p>
            <a:fld id="{9ECD8330-49BB-4A90-9D41-136C9426EC13}" type="slidenum">
              <a:rPr lang="en-GB" altLang="en-US" smtClean="0"/>
              <a:pPr/>
              <a:t>6</a:t>
            </a:fld>
            <a:endParaRPr lang="en-GB" altLang="en-US"/>
          </a:p>
        </p:txBody>
      </p:sp>
    </p:spTree>
    <p:extLst>
      <p:ext uri="{BB962C8B-B14F-4D97-AF65-F5344CB8AC3E}">
        <p14:creationId xmlns:p14="http://schemas.microsoft.com/office/powerpoint/2010/main" val="17417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917575" y="744538"/>
            <a:ext cx="4962525" cy="3722687"/>
          </a:xfrm>
          <a:ln/>
        </p:spPr>
      </p:sp>
      <p:sp>
        <p:nvSpPr>
          <p:cNvPr id="55299" name="Rectangle 3"/>
          <p:cNvSpPr>
            <a:spLocks noGrp="1" noChangeArrowheads="1"/>
          </p:cNvSpPr>
          <p:nvPr>
            <p:ph type="body" idx="1"/>
          </p:nvPr>
        </p:nvSpPr>
        <p:spPr>
          <a:noFill/>
          <a:ln/>
        </p:spPr>
        <p:txBody>
          <a:bodyPr/>
          <a:lstStyle/>
          <a:p>
            <a:r>
              <a:rPr lang="en-GB" altLang="en-US" dirty="0"/>
              <a:t>Source: Moyle &amp; Garcia-</a:t>
            </a:r>
            <a:r>
              <a:rPr lang="en-GB" altLang="en-US" dirty="0" err="1"/>
              <a:t>Berthou</a:t>
            </a:r>
            <a:r>
              <a:rPr lang="en-GB" altLang="en-US" dirty="0"/>
              <a:t> (2011) Fishes. In: </a:t>
            </a:r>
            <a:r>
              <a:rPr lang="en-GB" altLang="en-US" i="1" dirty="0"/>
              <a:t>Encyc. Biol. Inv.</a:t>
            </a:r>
          </a:p>
          <a:p>
            <a:endParaRPr lang="en-GB" altLang="en-US" b="1" dirty="0"/>
          </a:p>
        </p:txBody>
      </p:sp>
    </p:spTree>
    <p:extLst>
      <p:ext uri="{BB962C8B-B14F-4D97-AF65-F5344CB8AC3E}">
        <p14:creationId xmlns:p14="http://schemas.microsoft.com/office/powerpoint/2010/main" val="284756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917575" y="744538"/>
            <a:ext cx="4962525" cy="3722687"/>
          </a:xfrm>
          <a:ln/>
        </p:spPr>
      </p:sp>
      <p:sp>
        <p:nvSpPr>
          <p:cNvPr id="61443" name="Notes Placeholder 2"/>
          <p:cNvSpPr>
            <a:spLocks noGrp="1"/>
          </p:cNvSpPr>
          <p:nvPr>
            <p:ph type="body" idx="1"/>
          </p:nvPr>
        </p:nvSpPr>
        <p:spPr>
          <a:noFill/>
          <a:ln/>
        </p:spPr>
        <p:txBody>
          <a:bodyPr>
            <a:normAutofit/>
          </a:bodyPr>
          <a:lstStyle/>
          <a:p>
            <a:endParaRPr lang="en-GB" altLang="en-US" sz="1600" dirty="0"/>
          </a:p>
        </p:txBody>
      </p:sp>
      <p:sp>
        <p:nvSpPr>
          <p:cNvPr id="61444" name="Slide Number Placeholder 3"/>
          <p:cNvSpPr>
            <a:spLocks noGrp="1"/>
          </p:cNvSpPr>
          <p:nvPr>
            <p:ph type="sldNum" sz="quarter" idx="5"/>
          </p:nvPr>
        </p:nvSpPr>
        <p:spPr>
          <a:noFill/>
        </p:spPr>
        <p:txBody>
          <a:bodyPr/>
          <a:lstStyle/>
          <a:p>
            <a:fld id="{337C5A01-A327-4EF7-9393-FBD568E99B05}" type="slidenum">
              <a:rPr lang="en-GB" altLang="en-US" smtClean="0"/>
              <a:pPr/>
              <a:t>9</a:t>
            </a:fld>
            <a:endParaRPr lang="en-GB" altLang="en-US"/>
          </a:p>
        </p:txBody>
      </p:sp>
    </p:spTree>
    <p:extLst>
      <p:ext uri="{BB962C8B-B14F-4D97-AF65-F5344CB8AC3E}">
        <p14:creationId xmlns:p14="http://schemas.microsoft.com/office/powerpoint/2010/main" val="388978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917575" y="744538"/>
            <a:ext cx="4962525" cy="3722687"/>
          </a:xfrm>
          <a:ln/>
        </p:spPr>
      </p:sp>
      <p:sp>
        <p:nvSpPr>
          <p:cNvPr id="61443" name="Notes Placeholder 2"/>
          <p:cNvSpPr>
            <a:spLocks noGrp="1"/>
          </p:cNvSpPr>
          <p:nvPr>
            <p:ph type="body" idx="1"/>
          </p:nvPr>
        </p:nvSpPr>
        <p:spPr>
          <a:noFill/>
          <a:ln/>
        </p:spPr>
        <p:txBody>
          <a:bodyPr>
            <a:normAutofit/>
          </a:bodyPr>
          <a:lstStyle/>
          <a:p>
            <a:r>
              <a:rPr lang="en-GB" altLang="en-US" dirty="0"/>
              <a:t>Photo: http://en.wikipedia.org/wiki/File:Brown_tree_snake_Boiga_irregularis_2_USGS_Photograph.jpg</a:t>
            </a:r>
          </a:p>
        </p:txBody>
      </p:sp>
      <p:sp>
        <p:nvSpPr>
          <p:cNvPr id="61444" name="Slide Number Placeholder 3"/>
          <p:cNvSpPr>
            <a:spLocks noGrp="1"/>
          </p:cNvSpPr>
          <p:nvPr>
            <p:ph type="sldNum" sz="quarter" idx="5"/>
          </p:nvPr>
        </p:nvSpPr>
        <p:spPr>
          <a:noFill/>
        </p:spPr>
        <p:txBody>
          <a:bodyPr/>
          <a:lstStyle/>
          <a:p>
            <a:fld id="{337C5A01-A327-4EF7-9393-FBD568E99B05}" type="slidenum">
              <a:rPr lang="en-GB" altLang="en-US" smtClean="0"/>
              <a:pPr/>
              <a:t>10</a:t>
            </a:fld>
            <a:endParaRPr lang="en-GB" altLang="en-US"/>
          </a:p>
        </p:txBody>
      </p:sp>
    </p:spTree>
    <p:extLst>
      <p:ext uri="{BB962C8B-B14F-4D97-AF65-F5344CB8AC3E}">
        <p14:creationId xmlns:p14="http://schemas.microsoft.com/office/powerpoint/2010/main" val="863104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917575" y="744538"/>
            <a:ext cx="4962525" cy="3722687"/>
          </a:xfrm>
          <a:ln/>
        </p:spPr>
      </p:sp>
      <p:sp>
        <p:nvSpPr>
          <p:cNvPr id="62467" name="Notes Placeholder 2"/>
          <p:cNvSpPr>
            <a:spLocks noGrp="1"/>
          </p:cNvSpPr>
          <p:nvPr>
            <p:ph type="body" idx="1"/>
          </p:nvPr>
        </p:nvSpPr>
        <p:spPr>
          <a:noFill/>
          <a:ln/>
        </p:spPr>
        <p:txBody>
          <a:bodyPr/>
          <a:lstStyle/>
          <a:p>
            <a:r>
              <a:rPr lang="en-GB" altLang="en-US" dirty="0">
                <a:latin typeface="Calibri" pitchFamily="34" charset="0"/>
              </a:rPr>
              <a:t>Source: Fritts &amp; Rodda (1998) </a:t>
            </a:r>
            <a:r>
              <a:rPr lang="en-GB" altLang="en-US" i="1" dirty="0">
                <a:latin typeface="Calibri" pitchFamily="34" charset="0"/>
              </a:rPr>
              <a:t>Ann. Rev. Ecol. Systematics </a:t>
            </a:r>
            <a:r>
              <a:rPr lang="en-GB" altLang="en-US" dirty="0">
                <a:latin typeface="Calibri" pitchFamily="34" charset="0"/>
              </a:rPr>
              <a:t>29: 113-140</a:t>
            </a:r>
            <a:endParaRPr lang="en-GB" altLang="en-US" dirty="0"/>
          </a:p>
        </p:txBody>
      </p:sp>
      <p:sp>
        <p:nvSpPr>
          <p:cNvPr id="62468" name="Slide Number Placeholder 3"/>
          <p:cNvSpPr>
            <a:spLocks noGrp="1"/>
          </p:cNvSpPr>
          <p:nvPr>
            <p:ph type="sldNum" sz="quarter" idx="5"/>
          </p:nvPr>
        </p:nvSpPr>
        <p:spPr>
          <a:noFill/>
        </p:spPr>
        <p:txBody>
          <a:bodyPr/>
          <a:lstStyle/>
          <a:p>
            <a:fld id="{45BC5833-1F4E-4249-83B3-139A23835234}" type="slidenum">
              <a:rPr lang="en-GB" altLang="en-US" smtClean="0"/>
              <a:pPr/>
              <a:t>11</a:t>
            </a:fld>
            <a:endParaRPr lang="en-GB" altLang="en-US"/>
          </a:p>
        </p:txBody>
      </p:sp>
    </p:spTree>
    <p:extLst>
      <p:ext uri="{BB962C8B-B14F-4D97-AF65-F5344CB8AC3E}">
        <p14:creationId xmlns:p14="http://schemas.microsoft.com/office/powerpoint/2010/main" val="156095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917575" y="744538"/>
            <a:ext cx="4962525" cy="3722687"/>
          </a:xfrm>
          <a:ln/>
        </p:spPr>
      </p:sp>
      <p:sp>
        <p:nvSpPr>
          <p:cNvPr id="63491" name="Notes Placeholder 2"/>
          <p:cNvSpPr>
            <a:spLocks noGrp="1"/>
          </p:cNvSpPr>
          <p:nvPr>
            <p:ph type="body" idx="1"/>
          </p:nvPr>
        </p:nvSpPr>
        <p:spPr>
          <a:noFill/>
          <a:ln/>
        </p:spPr>
        <p:txBody>
          <a:bodyPr/>
          <a:lstStyle/>
          <a:p>
            <a:r>
              <a:rPr lang="en-GB" altLang="en-US" dirty="0">
                <a:latin typeface="Calibri" pitchFamily="34" charset="0"/>
              </a:rPr>
              <a:t>Source: Fritts &amp; Rodda (1998) </a:t>
            </a:r>
            <a:r>
              <a:rPr lang="en-GB" altLang="en-US" i="1" dirty="0">
                <a:latin typeface="Calibri" pitchFamily="34" charset="0"/>
              </a:rPr>
              <a:t>Ann. Rev. Ecol. Systematics </a:t>
            </a:r>
            <a:r>
              <a:rPr lang="en-GB" altLang="en-US" dirty="0">
                <a:latin typeface="Calibri" pitchFamily="34" charset="0"/>
              </a:rPr>
              <a:t>29: 113-140</a:t>
            </a:r>
            <a:endParaRPr lang="en-GB" altLang="en-US" b="1" dirty="0"/>
          </a:p>
        </p:txBody>
      </p:sp>
      <p:sp>
        <p:nvSpPr>
          <p:cNvPr id="63492" name="Slide Number Placeholder 3"/>
          <p:cNvSpPr>
            <a:spLocks noGrp="1"/>
          </p:cNvSpPr>
          <p:nvPr>
            <p:ph type="sldNum" sz="quarter" idx="5"/>
          </p:nvPr>
        </p:nvSpPr>
        <p:spPr>
          <a:noFill/>
        </p:spPr>
        <p:txBody>
          <a:bodyPr/>
          <a:lstStyle/>
          <a:p>
            <a:fld id="{C4910D06-15E3-49F9-9FDB-344AB5C7DA16}" type="slidenum">
              <a:rPr lang="en-GB" altLang="en-US" smtClean="0"/>
              <a:pPr/>
              <a:t>12</a:t>
            </a:fld>
            <a:endParaRPr lang="en-GB" altLang="en-US"/>
          </a:p>
        </p:txBody>
      </p:sp>
    </p:spTree>
    <p:extLst>
      <p:ext uri="{BB962C8B-B14F-4D97-AF65-F5344CB8AC3E}">
        <p14:creationId xmlns:p14="http://schemas.microsoft.com/office/powerpoint/2010/main" val="605393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F29C48A-8A9D-479F-8A7F-D5687DB67E9A}"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F29C48A-8A9D-479F-8A7F-D5687DB67E9A}"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F29C48A-8A9D-479F-8A7F-D5687DB67E9A}"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F29C48A-8A9D-479F-8A7F-D5687DB67E9A}"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29C48A-8A9D-479F-8A7F-D5687DB67E9A}"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F29C48A-8A9D-479F-8A7F-D5687DB67E9A}" type="datetimeFigureOut">
              <a:rPr lang="en-GB" smtClean="0"/>
              <a:t>26/09/2020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F29C48A-8A9D-479F-8A7F-D5687DB67E9A}" type="datetimeFigureOut">
              <a:rPr lang="en-GB" smtClean="0"/>
              <a:t>26/09/2020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F29C48A-8A9D-479F-8A7F-D5687DB67E9A}" type="datetimeFigureOut">
              <a:rPr lang="en-GB" smtClean="0"/>
              <a:t>26/09/2020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9C48A-8A9D-479F-8A7F-D5687DB67E9A}" type="datetimeFigureOut">
              <a:rPr lang="en-GB" smtClean="0"/>
              <a:t>26/09/2020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29C48A-8A9D-479F-8A7F-D5687DB67E9A}" type="datetimeFigureOut">
              <a:rPr lang="en-GB" smtClean="0"/>
              <a:t>26/09/2020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29C48A-8A9D-479F-8A7F-D5687DB67E9A}" type="datetimeFigureOut">
              <a:rPr lang="en-GB" smtClean="0"/>
              <a:t>26/09/2020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65D186-F736-47DA-8C07-CAD363129E79}"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29C48A-8A9D-479F-8A7F-D5687DB67E9A}" type="datetimeFigureOut">
              <a:rPr lang="en-GB" smtClean="0"/>
              <a:t>26/09/2020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5D186-F736-47DA-8C07-CAD363129E79}"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upload.wikimedia.org/wikipedia/commons/6/6b/American_Beaver.jpg"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6.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5.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commons.wikimedia.org/w/index.php?title=Thalassarche_melanophrys&amp;action=edit&amp;redlink=1"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7" descr="http://upload.wikimedia.org/wikipedia/commons/c/c9/Brown_tree_snake_Boiga_irregularis_2_USGS_Photograph.jpg"/>
          <p:cNvPicPr>
            <a:picLocks noChangeAspect="1" noChangeArrowheads="1"/>
          </p:cNvPicPr>
          <p:nvPr/>
        </p:nvPicPr>
        <p:blipFill>
          <a:blip r:embed="rId3" cstate="print"/>
          <a:srcRect r="11180"/>
          <a:stretch>
            <a:fillRect/>
          </a:stretch>
        </p:blipFill>
        <p:spPr bwMode="auto">
          <a:xfrm>
            <a:off x="0" y="0"/>
            <a:ext cx="9144000" cy="6858000"/>
          </a:xfrm>
          <a:prstGeom prst="rect">
            <a:avLst/>
          </a:prstGeom>
          <a:noFill/>
          <a:ln w="9525">
            <a:noFill/>
            <a:miter lim="800000"/>
            <a:headEnd/>
            <a:tailEnd/>
          </a:ln>
        </p:spPr>
      </p:pic>
      <p:sp>
        <p:nvSpPr>
          <p:cNvPr id="2051" name="Rectangle 2"/>
          <p:cNvSpPr>
            <a:spLocks noGrp="1" noChangeArrowheads="1"/>
          </p:cNvSpPr>
          <p:nvPr>
            <p:ph type="ctrTitle"/>
          </p:nvPr>
        </p:nvSpPr>
        <p:spPr>
          <a:xfrm>
            <a:off x="0" y="2133600"/>
            <a:ext cx="3708400" cy="1871663"/>
          </a:xfrm>
        </p:spPr>
        <p:txBody>
          <a:bodyPr>
            <a:normAutofit fontScale="90000"/>
          </a:bodyPr>
          <a:lstStyle/>
          <a:p>
            <a:pPr eaLnBrk="1" hangingPunct="1"/>
            <a:r>
              <a:rPr lang="en-GB" altLang="en-US" b="1" dirty="0">
                <a:solidFill>
                  <a:srgbClr val="FFC000"/>
                </a:solidFill>
              </a:rPr>
              <a:t>Invasive species 2 – Biodiversity Impacts</a:t>
            </a:r>
          </a:p>
        </p:txBody>
      </p:sp>
      <p:pic>
        <p:nvPicPr>
          <p:cNvPr id="2052" name="Picture 2" descr="http://upload.wikimedia.org/wikipedia/commons/f/f8/Acridotheres_tristis.png"/>
          <p:cNvPicPr>
            <a:picLocks noChangeAspect="1" noChangeArrowheads="1"/>
          </p:cNvPicPr>
          <p:nvPr/>
        </p:nvPicPr>
        <p:blipFill>
          <a:blip r:embed="rId4" cstate="print"/>
          <a:srcRect l="12614" t="21396" r="8096" b="8325"/>
          <a:stretch>
            <a:fillRect/>
          </a:stretch>
        </p:blipFill>
        <p:spPr bwMode="auto">
          <a:xfrm>
            <a:off x="5926138" y="4005263"/>
            <a:ext cx="3217862" cy="2852737"/>
          </a:xfrm>
          <a:prstGeom prst="rect">
            <a:avLst/>
          </a:prstGeom>
          <a:noFill/>
          <a:ln w="9525">
            <a:noFill/>
            <a:miter lim="800000"/>
            <a:headEnd/>
            <a:tailEnd/>
          </a:ln>
        </p:spPr>
      </p:pic>
      <p:pic>
        <p:nvPicPr>
          <p:cNvPr id="2053" name="Picture 2" descr="C:\Users\Pete Brown\AppData\Local\Temp\NNSS_Image_248.jpg"/>
          <p:cNvPicPr>
            <a:picLocks noChangeAspect="1" noChangeArrowheads="1"/>
          </p:cNvPicPr>
          <p:nvPr/>
        </p:nvPicPr>
        <p:blipFill>
          <a:blip r:embed="rId5" cstate="print"/>
          <a:srcRect/>
          <a:stretch>
            <a:fillRect/>
          </a:stretch>
        </p:blipFill>
        <p:spPr bwMode="auto">
          <a:xfrm>
            <a:off x="0" y="3990975"/>
            <a:ext cx="3708400" cy="2867025"/>
          </a:xfrm>
          <a:prstGeom prst="rect">
            <a:avLst/>
          </a:prstGeom>
          <a:noFill/>
          <a:ln w="9525">
            <a:noFill/>
            <a:miter lim="800000"/>
            <a:headEnd/>
            <a:tailEnd/>
          </a:ln>
        </p:spPr>
      </p:pic>
      <p:pic>
        <p:nvPicPr>
          <p:cNvPr id="2054" name="Picture 4" descr="Herpestes auropunctatus - Small Indian Mongoose"/>
          <p:cNvPicPr>
            <a:picLocks noChangeAspect="1" noChangeArrowheads="1"/>
          </p:cNvPicPr>
          <p:nvPr/>
        </p:nvPicPr>
        <p:blipFill>
          <a:blip r:embed="rId6" cstate="print"/>
          <a:srcRect l="16978" t="17218" r="16151" b="20135"/>
          <a:stretch>
            <a:fillRect/>
          </a:stretch>
        </p:blipFill>
        <p:spPr bwMode="auto">
          <a:xfrm>
            <a:off x="0" y="0"/>
            <a:ext cx="3708400" cy="216217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7" descr="http://upload.wikimedia.org/wikipedia/commons/c/c9/Brown_tree_snake_Boiga_irregularis_2_USGS_Photograph.jpg"/>
          <p:cNvPicPr>
            <a:picLocks noChangeAspect="1" noChangeArrowheads="1"/>
          </p:cNvPicPr>
          <p:nvPr/>
        </p:nvPicPr>
        <p:blipFill>
          <a:blip r:embed="rId3" cstate="print"/>
          <a:srcRect/>
          <a:stretch>
            <a:fillRect/>
          </a:stretch>
        </p:blipFill>
        <p:spPr bwMode="auto">
          <a:xfrm>
            <a:off x="0" y="0"/>
            <a:ext cx="10294938" cy="6858000"/>
          </a:xfrm>
          <a:prstGeom prst="rect">
            <a:avLst/>
          </a:prstGeom>
          <a:noFill/>
          <a:ln w="9525">
            <a:noFill/>
            <a:miter lim="800000"/>
            <a:headEnd/>
            <a:tailEnd/>
          </a:ln>
        </p:spPr>
      </p:pic>
      <p:pic>
        <p:nvPicPr>
          <p:cNvPr id="14339" name="Picture 2"/>
          <p:cNvPicPr>
            <a:picLocks noChangeAspect="1" noChangeArrowheads="1"/>
          </p:cNvPicPr>
          <p:nvPr/>
        </p:nvPicPr>
        <p:blipFill>
          <a:blip r:embed="rId4" cstate="print"/>
          <a:srcRect l="3040" t="10454" r="72609" b="41313"/>
          <a:stretch>
            <a:fillRect/>
          </a:stretch>
        </p:blipFill>
        <p:spPr bwMode="auto">
          <a:xfrm>
            <a:off x="5937250" y="3284538"/>
            <a:ext cx="3206750" cy="3573462"/>
          </a:xfrm>
          <a:prstGeom prst="rect">
            <a:avLst/>
          </a:prstGeom>
          <a:noFill/>
          <a:ln w="9525">
            <a:noFill/>
            <a:miter lim="800000"/>
            <a:headEnd/>
            <a:tailEnd/>
          </a:ln>
        </p:spPr>
      </p:pic>
      <p:sp>
        <p:nvSpPr>
          <p:cNvPr id="14340" name="Title 1"/>
          <p:cNvSpPr>
            <a:spLocks noGrp="1"/>
          </p:cNvSpPr>
          <p:nvPr>
            <p:ph type="title"/>
          </p:nvPr>
        </p:nvSpPr>
        <p:spPr>
          <a:xfrm>
            <a:off x="395288" y="188641"/>
            <a:ext cx="8748712" cy="719410"/>
          </a:xfrm>
        </p:spPr>
        <p:txBody>
          <a:bodyPr>
            <a:normAutofit fontScale="90000"/>
          </a:bodyPr>
          <a:lstStyle/>
          <a:p>
            <a:pPr algn="l"/>
            <a:r>
              <a:rPr lang="en-GB" altLang="en-US" sz="3600" b="1" dirty="0">
                <a:solidFill>
                  <a:srgbClr val="FFFF00"/>
                </a:solidFill>
              </a:rPr>
              <a:t>Ecosystem effects: </a:t>
            </a:r>
            <a:r>
              <a:rPr lang="en-GB" altLang="en-US" sz="3600" dirty="0">
                <a:solidFill>
                  <a:schemeClr val="bg1"/>
                </a:solidFill>
              </a:rPr>
              <a:t>Brown </a:t>
            </a:r>
            <a:r>
              <a:rPr lang="en-GB" altLang="en-US" sz="3600" dirty="0" err="1">
                <a:solidFill>
                  <a:schemeClr val="bg1"/>
                </a:solidFill>
              </a:rPr>
              <a:t>treesnake</a:t>
            </a:r>
            <a:r>
              <a:rPr lang="en-GB" altLang="en-US" sz="3600" dirty="0">
                <a:solidFill>
                  <a:schemeClr val="bg1"/>
                </a:solidFill>
              </a:rPr>
              <a:t> </a:t>
            </a:r>
            <a:br>
              <a:rPr lang="en-GB" altLang="en-US" sz="3600" dirty="0">
                <a:solidFill>
                  <a:schemeClr val="bg1"/>
                </a:solidFill>
              </a:rPr>
            </a:br>
            <a:r>
              <a:rPr lang="en-GB" altLang="en-US" sz="3600" i="1" dirty="0" err="1">
                <a:solidFill>
                  <a:schemeClr val="bg1"/>
                </a:solidFill>
              </a:rPr>
              <a:t>Boiga</a:t>
            </a:r>
            <a:r>
              <a:rPr lang="en-GB" altLang="en-US" sz="3600" i="1" dirty="0">
                <a:solidFill>
                  <a:schemeClr val="bg1"/>
                </a:solidFill>
              </a:rPr>
              <a:t> </a:t>
            </a:r>
            <a:r>
              <a:rPr lang="en-GB" altLang="en-US" sz="3600" i="1" dirty="0" err="1">
                <a:solidFill>
                  <a:schemeClr val="bg1"/>
                </a:solidFill>
              </a:rPr>
              <a:t>irregularis</a:t>
            </a:r>
            <a:r>
              <a:rPr lang="en-GB" altLang="en-US" sz="3600" i="1" dirty="0">
                <a:solidFill>
                  <a:schemeClr val="bg1"/>
                </a:solidFill>
              </a:rPr>
              <a:t> </a:t>
            </a:r>
            <a:r>
              <a:rPr lang="en-GB" altLang="en-US" sz="3600" dirty="0">
                <a:solidFill>
                  <a:schemeClr val="bg1"/>
                </a:solidFill>
              </a:rPr>
              <a:t>on Guam</a:t>
            </a:r>
          </a:p>
        </p:txBody>
      </p:sp>
      <p:sp>
        <p:nvSpPr>
          <p:cNvPr id="14341" name="Content Placeholder 2"/>
          <p:cNvSpPr>
            <a:spLocks noGrp="1"/>
          </p:cNvSpPr>
          <p:nvPr>
            <p:ph idx="1"/>
          </p:nvPr>
        </p:nvSpPr>
        <p:spPr>
          <a:xfrm>
            <a:off x="323850" y="1340768"/>
            <a:ext cx="8362950" cy="5183857"/>
          </a:xfrm>
        </p:spPr>
        <p:txBody>
          <a:bodyPr/>
          <a:lstStyle/>
          <a:p>
            <a:pPr>
              <a:buFontTx/>
              <a:buNone/>
            </a:pPr>
            <a:r>
              <a:rPr lang="en-GB" altLang="en-US" sz="2600" dirty="0">
                <a:solidFill>
                  <a:schemeClr val="bg1"/>
                </a:solidFill>
              </a:rPr>
              <a:t>DIRECT ecological effects</a:t>
            </a:r>
          </a:p>
          <a:p>
            <a:r>
              <a:rPr lang="en-GB" altLang="en-US" sz="2600" dirty="0">
                <a:solidFill>
                  <a:schemeClr val="bg1"/>
                </a:solidFill>
              </a:rPr>
              <a:t>Caused almost total </a:t>
            </a:r>
            <a:br>
              <a:rPr lang="en-GB" altLang="en-US" sz="2600" dirty="0">
                <a:solidFill>
                  <a:schemeClr val="bg1"/>
                </a:solidFill>
              </a:rPr>
            </a:br>
            <a:r>
              <a:rPr lang="en-GB" altLang="en-US" sz="2600" dirty="0">
                <a:solidFill>
                  <a:schemeClr val="bg1"/>
                </a:solidFill>
              </a:rPr>
              <a:t>removal of native </a:t>
            </a:r>
            <a:br>
              <a:rPr lang="en-GB" altLang="en-US" sz="2600" dirty="0">
                <a:solidFill>
                  <a:schemeClr val="bg1"/>
                </a:solidFill>
              </a:rPr>
            </a:br>
            <a:r>
              <a:rPr lang="en-GB" altLang="en-US" sz="2600" dirty="0">
                <a:solidFill>
                  <a:schemeClr val="bg1"/>
                </a:solidFill>
              </a:rPr>
              <a:t>forest birds</a:t>
            </a:r>
            <a:br>
              <a:rPr lang="en-GB" altLang="en-US" sz="2600" dirty="0">
                <a:solidFill>
                  <a:schemeClr val="bg1"/>
                </a:solidFill>
              </a:rPr>
            </a:br>
            <a:br>
              <a:rPr lang="en-GB" altLang="en-US" sz="2600" dirty="0">
                <a:solidFill>
                  <a:schemeClr val="bg1"/>
                </a:solidFill>
              </a:rPr>
            </a:br>
            <a:br>
              <a:rPr lang="en-GB" altLang="en-US" sz="2600" dirty="0">
                <a:solidFill>
                  <a:schemeClr val="bg1"/>
                </a:solidFill>
              </a:rPr>
            </a:br>
            <a:br>
              <a:rPr lang="en-GB" altLang="en-US" sz="2600" dirty="0">
                <a:solidFill>
                  <a:schemeClr val="bg1"/>
                </a:solidFill>
              </a:rPr>
            </a:br>
            <a:endParaRPr lang="en-GB" altLang="en-US" sz="2600" dirty="0">
              <a:solidFill>
                <a:schemeClr val="bg1"/>
              </a:solidFill>
            </a:endParaRPr>
          </a:p>
          <a:p>
            <a:pPr>
              <a:buFontTx/>
              <a:buNone/>
            </a:pPr>
            <a:r>
              <a:rPr lang="en-GB" altLang="en-US" sz="2600" dirty="0">
                <a:solidFill>
                  <a:schemeClr val="bg1"/>
                </a:solidFill>
              </a:rPr>
              <a:t>INDIRECT</a:t>
            </a:r>
          </a:p>
          <a:p>
            <a:r>
              <a:rPr lang="en-GB" altLang="en-US" sz="2600" dirty="0">
                <a:solidFill>
                  <a:schemeClr val="bg1"/>
                </a:solidFill>
              </a:rPr>
              <a:t>Removal of fruit-eating birds </a:t>
            </a:r>
            <a:r>
              <a:rPr lang="en-GB" altLang="en-US" sz="2600" dirty="0">
                <a:solidFill>
                  <a:srgbClr val="FFC000"/>
                </a:solidFill>
                <a:sym typeface="Wingdings" pitchFamily="2" charset="2"/>
              </a:rPr>
              <a:t></a:t>
            </a:r>
            <a:r>
              <a:rPr lang="en-GB" altLang="en-US" sz="2600" dirty="0">
                <a:solidFill>
                  <a:schemeClr val="bg1"/>
                </a:solidFill>
                <a:sym typeface="Wingdings" pitchFamily="2" charset="2"/>
              </a:rPr>
              <a:t> </a:t>
            </a:r>
            <a:br>
              <a:rPr lang="en-GB" altLang="en-US" sz="2600" dirty="0">
                <a:solidFill>
                  <a:schemeClr val="bg1"/>
                </a:solidFill>
                <a:sym typeface="Wingdings" pitchFamily="2" charset="2"/>
              </a:rPr>
            </a:br>
            <a:r>
              <a:rPr lang="en-GB" altLang="en-US" sz="2600" dirty="0">
                <a:solidFill>
                  <a:schemeClr val="bg1"/>
                </a:solidFill>
                <a:sym typeface="Wingdings" pitchFamily="2" charset="2"/>
              </a:rPr>
              <a:t>loss of pollination &amp; seed-dispersal</a:t>
            </a:r>
          </a:p>
          <a:p>
            <a:r>
              <a:rPr lang="en-GB" altLang="en-US" sz="2600" dirty="0">
                <a:solidFill>
                  <a:schemeClr val="bg1"/>
                </a:solidFill>
                <a:sym typeface="Wingdings" pitchFamily="2" charset="2"/>
              </a:rPr>
              <a:t>Increase in spider abundance</a:t>
            </a:r>
            <a:endParaRPr lang="en-GB" altLang="en-US" sz="2600" dirty="0">
              <a:solidFill>
                <a:schemeClr val="bg1"/>
              </a:solidFill>
            </a:endParaRPr>
          </a:p>
        </p:txBody>
      </p:sp>
    </p:spTree>
    <p:extLst>
      <p:ext uri="{BB962C8B-B14F-4D97-AF65-F5344CB8AC3E}">
        <p14:creationId xmlns:p14="http://schemas.microsoft.com/office/powerpoint/2010/main" val="1521231545"/>
      </p:ext>
    </p:extLst>
  </p:cSld>
  <p:clrMapOvr>
    <a:masterClrMapping/>
  </p:clrMapOvr>
  <mc:AlternateContent xmlns:mc="http://schemas.openxmlformats.org/markup-compatibility/2006" xmlns:p14="http://schemas.microsoft.com/office/powerpoint/2010/main">
    <mc:Choice Requires="p14">
      <p:transition spd="slow" p14:dur="2000" advTm="85872"/>
    </mc:Choice>
    <mc:Fallback xmlns="">
      <p:transition spd="slow" advTm="8587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7544" y="0"/>
            <a:ext cx="8301806" cy="1143000"/>
          </a:xfrm>
        </p:spPr>
        <p:txBody>
          <a:bodyPr/>
          <a:lstStyle/>
          <a:p>
            <a:r>
              <a:rPr lang="en-GB" altLang="en-US" sz="2400" b="1" dirty="0">
                <a:solidFill>
                  <a:srgbClr val="0000FF"/>
                </a:solidFill>
              </a:rPr>
              <a:t>Guam vertebrate </a:t>
            </a:r>
            <a:r>
              <a:rPr lang="en-GB" altLang="en-US" sz="2400" b="1" dirty="0" err="1">
                <a:solidFill>
                  <a:srgbClr val="0000FF"/>
                </a:solidFill>
              </a:rPr>
              <a:t>foodweb</a:t>
            </a:r>
            <a:r>
              <a:rPr lang="en-GB" altLang="en-US" sz="2400" b="1" dirty="0">
                <a:solidFill>
                  <a:srgbClr val="0000FF"/>
                </a:solidFill>
              </a:rPr>
              <a:t> </a:t>
            </a:r>
            <a:r>
              <a:rPr lang="en-GB" altLang="en-US" sz="2400" b="1" dirty="0">
                <a:solidFill>
                  <a:srgbClr val="FF0000"/>
                </a:solidFill>
              </a:rPr>
              <a:t>1945</a:t>
            </a:r>
            <a:br>
              <a:rPr lang="en-GB" altLang="en-US" sz="2400" dirty="0">
                <a:solidFill>
                  <a:srgbClr val="0000FF"/>
                </a:solidFill>
              </a:rPr>
            </a:br>
            <a:r>
              <a:rPr lang="en-GB" altLang="en-US" sz="2400" i="1" dirty="0">
                <a:solidFill>
                  <a:srgbClr val="0000FF"/>
                </a:solidFill>
              </a:rPr>
              <a:t>Italic </a:t>
            </a:r>
            <a:r>
              <a:rPr lang="en-GB" altLang="en-US" sz="2400" dirty="0">
                <a:solidFill>
                  <a:srgbClr val="0000FF"/>
                </a:solidFill>
              </a:rPr>
              <a:t>= introduced species; Font size indicates relative biomass</a:t>
            </a:r>
          </a:p>
        </p:txBody>
      </p:sp>
      <p:pic>
        <p:nvPicPr>
          <p:cNvPr id="15363" name="Picture 2"/>
          <p:cNvPicPr>
            <a:picLocks noChangeAspect="1" noChangeArrowheads="1"/>
          </p:cNvPicPr>
          <p:nvPr/>
        </p:nvPicPr>
        <p:blipFill>
          <a:blip r:embed="rId3" cstate="print"/>
          <a:srcRect l="25731" t="16959" r="24460" b="21626"/>
          <a:stretch>
            <a:fillRect/>
          </a:stretch>
        </p:blipFill>
        <p:spPr bwMode="auto">
          <a:xfrm>
            <a:off x="539750" y="981075"/>
            <a:ext cx="7958138" cy="55165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98674"/>
    </mc:Choice>
    <mc:Fallback xmlns="">
      <p:transition spd="slow" advTm="9867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l="26283" t="20518" r="24460" b="18298"/>
          <a:stretch>
            <a:fillRect/>
          </a:stretch>
        </p:blipFill>
        <p:spPr bwMode="auto">
          <a:xfrm>
            <a:off x="611188" y="1052513"/>
            <a:ext cx="7939087" cy="5545137"/>
          </a:xfrm>
          <a:prstGeom prst="rect">
            <a:avLst/>
          </a:prstGeom>
          <a:noFill/>
          <a:ln w="9525">
            <a:noFill/>
            <a:miter lim="800000"/>
            <a:headEnd/>
            <a:tailEnd/>
          </a:ln>
        </p:spPr>
      </p:pic>
      <p:sp>
        <p:nvSpPr>
          <p:cNvPr id="16387" name="Title 1"/>
          <p:cNvSpPr>
            <a:spLocks noGrp="1"/>
          </p:cNvSpPr>
          <p:nvPr>
            <p:ph type="title"/>
          </p:nvPr>
        </p:nvSpPr>
        <p:spPr>
          <a:xfrm>
            <a:off x="465931" y="0"/>
            <a:ext cx="8229600" cy="1143000"/>
          </a:xfrm>
        </p:spPr>
        <p:txBody>
          <a:bodyPr/>
          <a:lstStyle/>
          <a:p>
            <a:r>
              <a:rPr lang="en-GB" altLang="en-US" sz="2400" b="1" dirty="0">
                <a:solidFill>
                  <a:srgbClr val="0000FF"/>
                </a:solidFill>
              </a:rPr>
              <a:t>Guam vertebrate </a:t>
            </a:r>
            <a:r>
              <a:rPr lang="en-GB" altLang="en-US" sz="2400" b="1" dirty="0" err="1">
                <a:solidFill>
                  <a:srgbClr val="0000FF"/>
                </a:solidFill>
              </a:rPr>
              <a:t>foodweb</a:t>
            </a:r>
            <a:r>
              <a:rPr lang="en-GB" altLang="en-US" sz="2400" b="1" dirty="0">
                <a:solidFill>
                  <a:srgbClr val="0000FF"/>
                </a:solidFill>
              </a:rPr>
              <a:t> </a:t>
            </a:r>
            <a:r>
              <a:rPr lang="en-GB" altLang="en-US" sz="2400" b="1" dirty="0">
                <a:solidFill>
                  <a:srgbClr val="FF0000"/>
                </a:solidFill>
              </a:rPr>
              <a:t>1965</a:t>
            </a:r>
            <a:br>
              <a:rPr lang="en-GB" altLang="en-US" sz="2400" dirty="0">
                <a:solidFill>
                  <a:srgbClr val="0000FF"/>
                </a:solidFill>
              </a:rPr>
            </a:br>
            <a:r>
              <a:rPr lang="en-GB" altLang="en-US" sz="2400" i="1" dirty="0">
                <a:solidFill>
                  <a:srgbClr val="0000FF"/>
                </a:solidFill>
              </a:rPr>
              <a:t>Italic </a:t>
            </a:r>
            <a:r>
              <a:rPr lang="en-GB" altLang="en-US" sz="2400" dirty="0">
                <a:solidFill>
                  <a:srgbClr val="0000FF"/>
                </a:solidFill>
              </a:rPr>
              <a:t>= introduced species; Font size indicates relative biomass</a:t>
            </a:r>
          </a:p>
        </p:txBody>
      </p:sp>
      <p:cxnSp>
        <p:nvCxnSpPr>
          <p:cNvPr id="6" name="Straight Connector 5"/>
          <p:cNvCxnSpPr/>
          <p:nvPr/>
        </p:nvCxnSpPr>
        <p:spPr>
          <a:xfrm>
            <a:off x="4067175" y="1412875"/>
            <a:ext cx="86518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7262"/>
    </mc:Choice>
    <mc:Fallback xmlns="">
      <p:transition spd="slow" advTm="3726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3" cstate="print"/>
          <a:srcRect l="28780" t="25240" r="25841" b="12766"/>
          <a:stretch>
            <a:fillRect/>
          </a:stretch>
        </p:blipFill>
        <p:spPr bwMode="auto">
          <a:xfrm>
            <a:off x="827088" y="981075"/>
            <a:ext cx="7407275" cy="5688013"/>
          </a:xfrm>
          <a:prstGeom prst="rect">
            <a:avLst/>
          </a:prstGeom>
          <a:noFill/>
          <a:ln w="9525">
            <a:noFill/>
            <a:miter lim="800000"/>
            <a:headEnd/>
            <a:tailEnd/>
          </a:ln>
        </p:spPr>
      </p:pic>
      <p:sp>
        <p:nvSpPr>
          <p:cNvPr id="17411" name="Title 1"/>
          <p:cNvSpPr>
            <a:spLocks noGrp="1"/>
          </p:cNvSpPr>
          <p:nvPr>
            <p:ph type="title"/>
          </p:nvPr>
        </p:nvSpPr>
        <p:spPr>
          <a:xfrm>
            <a:off x="492919" y="0"/>
            <a:ext cx="8229600" cy="1143000"/>
          </a:xfrm>
        </p:spPr>
        <p:txBody>
          <a:bodyPr/>
          <a:lstStyle/>
          <a:p>
            <a:r>
              <a:rPr lang="en-GB" altLang="en-US" sz="2400" b="1" dirty="0">
                <a:solidFill>
                  <a:srgbClr val="0000FF"/>
                </a:solidFill>
              </a:rPr>
              <a:t>Guam vertebrate </a:t>
            </a:r>
            <a:r>
              <a:rPr lang="en-GB" altLang="en-US" sz="2400" b="1" dirty="0" err="1">
                <a:solidFill>
                  <a:srgbClr val="0000FF"/>
                </a:solidFill>
              </a:rPr>
              <a:t>foodweb</a:t>
            </a:r>
            <a:r>
              <a:rPr lang="en-GB" altLang="en-US" sz="2400" b="1" dirty="0">
                <a:solidFill>
                  <a:srgbClr val="0000FF"/>
                </a:solidFill>
              </a:rPr>
              <a:t> </a:t>
            </a:r>
            <a:r>
              <a:rPr lang="en-GB" altLang="en-US" sz="2400" b="1" dirty="0">
                <a:solidFill>
                  <a:srgbClr val="FF0000"/>
                </a:solidFill>
              </a:rPr>
              <a:t>1995</a:t>
            </a:r>
            <a:br>
              <a:rPr lang="en-GB" altLang="en-US" sz="2400" dirty="0">
                <a:solidFill>
                  <a:srgbClr val="0000FF"/>
                </a:solidFill>
              </a:rPr>
            </a:br>
            <a:r>
              <a:rPr lang="en-GB" altLang="en-US" sz="2400" i="1" dirty="0">
                <a:solidFill>
                  <a:srgbClr val="0000FF"/>
                </a:solidFill>
              </a:rPr>
              <a:t>Italic </a:t>
            </a:r>
            <a:r>
              <a:rPr lang="en-GB" altLang="en-US" sz="2400" dirty="0">
                <a:solidFill>
                  <a:srgbClr val="0000FF"/>
                </a:solidFill>
              </a:rPr>
              <a:t>= introduced species; Font size indicates relative biomass</a:t>
            </a:r>
          </a:p>
        </p:txBody>
      </p:sp>
      <p:cxnSp>
        <p:nvCxnSpPr>
          <p:cNvPr id="6" name="Straight Connector 5"/>
          <p:cNvCxnSpPr/>
          <p:nvPr/>
        </p:nvCxnSpPr>
        <p:spPr>
          <a:xfrm>
            <a:off x="3779838" y="1412875"/>
            <a:ext cx="165576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7975"/>
    </mc:Choice>
    <mc:Fallback xmlns="">
      <p:transition spd="slow" advTm="5797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cstate="print"/>
          <a:srcRect l="28780" t="21281" r="25841" b="12766"/>
          <a:stretch>
            <a:fillRect/>
          </a:stretch>
        </p:blipFill>
        <p:spPr bwMode="auto">
          <a:xfrm>
            <a:off x="4067175" y="2709863"/>
            <a:ext cx="5076825" cy="4148137"/>
          </a:xfrm>
          <a:prstGeom prst="rect">
            <a:avLst/>
          </a:prstGeom>
          <a:noFill/>
          <a:ln w="9525">
            <a:noFill/>
            <a:miter lim="800000"/>
            <a:headEnd/>
            <a:tailEnd/>
          </a:ln>
        </p:spPr>
      </p:pic>
      <p:pic>
        <p:nvPicPr>
          <p:cNvPr id="18435" name="Picture 2"/>
          <p:cNvPicPr>
            <a:picLocks noChangeAspect="1" noChangeArrowheads="1"/>
          </p:cNvPicPr>
          <p:nvPr/>
        </p:nvPicPr>
        <p:blipFill>
          <a:blip r:embed="rId4" cstate="print"/>
          <a:srcRect l="25731" t="16959" r="24460" b="21626"/>
          <a:stretch>
            <a:fillRect/>
          </a:stretch>
        </p:blipFill>
        <p:spPr bwMode="auto">
          <a:xfrm>
            <a:off x="0" y="0"/>
            <a:ext cx="5154613" cy="3573463"/>
          </a:xfrm>
          <a:prstGeom prst="rect">
            <a:avLst/>
          </a:prstGeom>
          <a:noFill/>
          <a:ln w="9525">
            <a:noFill/>
            <a:miter lim="800000"/>
            <a:headEnd/>
            <a:tailEnd/>
          </a:ln>
        </p:spPr>
      </p:pic>
      <p:cxnSp>
        <p:nvCxnSpPr>
          <p:cNvPr id="7" name="Straight Connector 6"/>
          <p:cNvCxnSpPr/>
          <p:nvPr/>
        </p:nvCxnSpPr>
        <p:spPr>
          <a:xfrm>
            <a:off x="323850" y="333375"/>
            <a:ext cx="431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19250" y="1916113"/>
            <a:ext cx="936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87675" y="1412875"/>
            <a:ext cx="1368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27538" y="1844675"/>
            <a:ext cx="5762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771775" y="2349500"/>
            <a:ext cx="5048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71775" y="2492375"/>
            <a:ext cx="5048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635375" y="2636838"/>
            <a:ext cx="5762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35375" y="2781300"/>
            <a:ext cx="7921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95513" y="3429000"/>
            <a:ext cx="5762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95513" y="3284538"/>
            <a:ext cx="10080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0825" y="1844675"/>
            <a:ext cx="1081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195513" y="3141663"/>
            <a:ext cx="9366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195513" y="2852738"/>
            <a:ext cx="10810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24300" y="908050"/>
            <a:ext cx="863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p:nvSpPr>
        <p:spPr bwMode="auto">
          <a:xfrm>
            <a:off x="5364163" y="981075"/>
            <a:ext cx="3557587" cy="981075"/>
          </a:xfrm>
          <a:prstGeom prst="rect">
            <a:avLst/>
          </a:prstGeom>
          <a:noFill/>
          <a:ln w="9525">
            <a:noFill/>
            <a:miter lim="800000"/>
            <a:headEnd/>
            <a:tailEnd/>
          </a:ln>
        </p:spPr>
        <p:txBody>
          <a:bodyPr anchor="ctr"/>
          <a:lstStyle/>
          <a:p>
            <a:pPr algn="ctr" eaLnBrk="0" hangingPunct="0">
              <a:defRPr/>
            </a:pPr>
            <a:r>
              <a:rPr lang="en-GB" sz="2400" b="1" kern="0" dirty="0">
                <a:solidFill>
                  <a:srgbClr val="0000FF"/>
                </a:solidFill>
                <a:latin typeface="Calibri" pitchFamily="34" charset="0"/>
                <a:ea typeface="+mj-ea"/>
                <a:cs typeface="+mj-cs"/>
              </a:rPr>
              <a:t>Guam vertebrate </a:t>
            </a:r>
            <a:r>
              <a:rPr lang="en-GB" sz="2400" b="1" kern="0" dirty="0" err="1">
                <a:solidFill>
                  <a:srgbClr val="0000FF"/>
                </a:solidFill>
                <a:latin typeface="Calibri" pitchFamily="34" charset="0"/>
                <a:ea typeface="+mj-ea"/>
                <a:cs typeface="+mj-cs"/>
              </a:rPr>
              <a:t>foodweb</a:t>
            </a:r>
            <a:r>
              <a:rPr lang="en-GB" sz="2400" b="1" kern="0" dirty="0">
                <a:solidFill>
                  <a:srgbClr val="0000FF"/>
                </a:solidFill>
                <a:latin typeface="Calibri" pitchFamily="34" charset="0"/>
                <a:ea typeface="+mj-ea"/>
                <a:cs typeface="+mj-cs"/>
              </a:rPr>
              <a:t> </a:t>
            </a:r>
            <a:r>
              <a:rPr lang="en-GB" sz="2400" b="1" kern="0" dirty="0">
                <a:solidFill>
                  <a:srgbClr val="FF0000"/>
                </a:solidFill>
                <a:latin typeface="Calibri" pitchFamily="34" charset="0"/>
                <a:ea typeface="+mj-ea"/>
                <a:cs typeface="+mj-cs"/>
              </a:rPr>
              <a:t>1945</a:t>
            </a:r>
            <a:r>
              <a:rPr lang="en-GB" sz="2400" b="1" kern="0" dirty="0">
                <a:solidFill>
                  <a:srgbClr val="0000FF"/>
                </a:solidFill>
                <a:latin typeface="Calibri" pitchFamily="34" charset="0"/>
                <a:ea typeface="+mj-ea"/>
                <a:cs typeface="+mj-cs"/>
              </a:rPr>
              <a:t> and </a:t>
            </a:r>
            <a:r>
              <a:rPr lang="en-GB" sz="2400" b="1" kern="0" dirty="0">
                <a:solidFill>
                  <a:srgbClr val="FF0000"/>
                </a:solidFill>
                <a:latin typeface="Calibri" pitchFamily="34" charset="0"/>
                <a:ea typeface="+mj-ea"/>
                <a:cs typeface="+mj-cs"/>
              </a:rPr>
              <a:t>1995</a:t>
            </a:r>
            <a:endParaRPr lang="en-GB" sz="2400" kern="0" dirty="0">
              <a:solidFill>
                <a:srgbClr val="FF0000"/>
              </a:solidFill>
              <a:latin typeface="Calibri" pitchFamily="34" charset="0"/>
              <a:ea typeface="+mj-ea"/>
              <a:cs typeface="+mj-cs"/>
            </a:endParaRPr>
          </a:p>
        </p:txBody>
      </p:sp>
      <p:sp>
        <p:nvSpPr>
          <p:cNvPr id="21" name="TextBox 20"/>
          <p:cNvSpPr txBox="1"/>
          <p:nvPr/>
        </p:nvSpPr>
        <p:spPr>
          <a:xfrm>
            <a:off x="179388" y="4797425"/>
            <a:ext cx="3470275" cy="1570038"/>
          </a:xfrm>
          <a:prstGeom prst="rect">
            <a:avLst/>
          </a:prstGeom>
          <a:noFill/>
        </p:spPr>
        <p:txBody>
          <a:bodyPr wrap="none">
            <a:spAutoFit/>
          </a:bodyPr>
          <a:lstStyle/>
          <a:p>
            <a:pPr>
              <a:defRPr/>
            </a:pPr>
            <a:r>
              <a:rPr lang="en-GB" sz="1600" i="1" kern="0" dirty="0">
                <a:solidFill>
                  <a:srgbClr val="0000FF"/>
                </a:solidFill>
                <a:latin typeface="Calibri" pitchFamily="34" charset="0"/>
              </a:rPr>
              <a:t>Italic </a:t>
            </a:r>
            <a:r>
              <a:rPr lang="en-GB" sz="1600" kern="0" dirty="0">
                <a:solidFill>
                  <a:srgbClr val="0000FF"/>
                </a:solidFill>
                <a:latin typeface="Calibri" pitchFamily="34" charset="0"/>
              </a:rPr>
              <a:t>= introduced species; </a:t>
            </a:r>
          </a:p>
          <a:p>
            <a:pPr>
              <a:defRPr/>
            </a:pPr>
            <a:r>
              <a:rPr lang="en-GB" sz="1600" kern="0" dirty="0">
                <a:solidFill>
                  <a:srgbClr val="0000FF"/>
                </a:solidFill>
                <a:latin typeface="Calibri" pitchFamily="34" charset="0"/>
              </a:rPr>
              <a:t>Font size indicates relative biomass;</a:t>
            </a:r>
          </a:p>
          <a:p>
            <a:pPr>
              <a:defRPr/>
            </a:pPr>
            <a:r>
              <a:rPr lang="en-GB" sz="1600" kern="0" dirty="0">
                <a:solidFill>
                  <a:srgbClr val="FF0000"/>
                </a:solidFill>
                <a:latin typeface="Calibri" pitchFamily="34" charset="0"/>
              </a:rPr>
              <a:t>Crossed-out species = extinct</a:t>
            </a:r>
          </a:p>
          <a:p>
            <a:pPr>
              <a:defRPr/>
            </a:pPr>
            <a:endParaRPr lang="en-GB" sz="1600" kern="0" dirty="0">
              <a:latin typeface="Calibri" pitchFamily="34" charset="0"/>
            </a:endParaRPr>
          </a:p>
          <a:p>
            <a:pPr>
              <a:defRPr/>
            </a:pPr>
            <a:r>
              <a:rPr lang="en-GB" sz="1600" kern="0" dirty="0">
                <a:latin typeface="Calibri" pitchFamily="34" charset="0"/>
              </a:rPr>
              <a:t>Source: </a:t>
            </a:r>
            <a:r>
              <a:rPr lang="en-GB" sz="1600" kern="0" dirty="0" err="1">
                <a:latin typeface="Calibri" pitchFamily="34" charset="0"/>
              </a:rPr>
              <a:t>Fritts</a:t>
            </a:r>
            <a:r>
              <a:rPr lang="en-GB" sz="1600" kern="0" dirty="0">
                <a:latin typeface="Calibri" pitchFamily="34" charset="0"/>
              </a:rPr>
              <a:t> &amp; </a:t>
            </a:r>
            <a:r>
              <a:rPr lang="en-GB" sz="1600" kern="0" dirty="0" err="1">
                <a:latin typeface="Calibri" pitchFamily="34" charset="0"/>
              </a:rPr>
              <a:t>Rodda</a:t>
            </a:r>
            <a:r>
              <a:rPr lang="en-GB" sz="1600" kern="0" dirty="0">
                <a:latin typeface="Calibri" pitchFamily="34" charset="0"/>
              </a:rPr>
              <a:t> (1998) </a:t>
            </a:r>
            <a:br>
              <a:rPr lang="en-GB" sz="1600" kern="0" dirty="0">
                <a:latin typeface="Calibri" pitchFamily="34" charset="0"/>
              </a:rPr>
            </a:br>
            <a:r>
              <a:rPr lang="en-GB" sz="1600" i="1" kern="0" dirty="0">
                <a:latin typeface="Calibri" pitchFamily="34" charset="0"/>
              </a:rPr>
              <a:t>Ann. Rev. Ecol. </a:t>
            </a:r>
            <a:r>
              <a:rPr lang="en-GB" sz="1600" i="1" kern="0" dirty="0" err="1">
                <a:latin typeface="Calibri" pitchFamily="34" charset="0"/>
              </a:rPr>
              <a:t>Systematics</a:t>
            </a:r>
            <a:r>
              <a:rPr lang="en-GB" sz="1600" i="1" kern="0" dirty="0">
                <a:latin typeface="Calibri" pitchFamily="34" charset="0"/>
              </a:rPr>
              <a:t> </a:t>
            </a:r>
            <a:r>
              <a:rPr lang="en-GB" sz="1600" kern="0" dirty="0">
                <a:latin typeface="Calibri" pitchFamily="34" charset="0"/>
              </a:rPr>
              <a:t>29: 113-140</a:t>
            </a:r>
            <a:endParaRPr lang="en-GB" sz="1600" dirty="0"/>
          </a:p>
        </p:txBody>
      </p:sp>
      <p:sp>
        <p:nvSpPr>
          <p:cNvPr id="25" name="Rectangle 24"/>
          <p:cNvSpPr/>
          <p:nvPr/>
        </p:nvSpPr>
        <p:spPr>
          <a:xfrm>
            <a:off x="4572000" y="6308725"/>
            <a:ext cx="652463" cy="369888"/>
          </a:xfrm>
          <a:prstGeom prst="rect">
            <a:avLst/>
          </a:prstGeom>
        </p:spPr>
        <p:txBody>
          <a:bodyPr wrap="none">
            <a:spAutoFit/>
          </a:bodyPr>
          <a:lstStyle/>
          <a:p>
            <a:pPr>
              <a:defRPr/>
            </a:pPr>
            <a:r>
              <a:rPr lang="en-GB" b="1" kern="0" dirty="0">
                <a:solidFill>
                  <a:srgbClr val="FF0000"/>
                </a:solidFill>
                <a:latin typeface="Calibri" pitchFamily="34" charset="0"/>
              </a:rPr>
              <a:t>1995</a:t>
            </a:r>
            <a:endParaRPr lang="en-GB" dirty="0">
              <a:solidFill>
                <a:srgbClr val="FF0000"/>
              </a:solidFill>
            </a:endParaRPr>
          </a:p>
        </p:txBody>
      </p:sp>
      <p:sp>
        <p:nvSpPr>
          <p:cNvPr id="26" name="Rectangle 25"/>
          <p:cNvSpPr/>
          <p:nvPr/>
        </p:nvSpPr>
        <p:spPr>
          <a:xfrm>
            <a:off x="539750" y="3141663"/>
            <a:ext cx="652463" cy="368300"/>
          </a:xfrm>
          <a:prstGeom prst="rect">
            <a:avLst/>
          </a:prstGeom>
        </p:spPr>
        <p:txBody>
          <a:bodyPr wrap="none">
            <a:spAutoFit/>
          </a:bodyPr>
          <a:lstStyle/>
          <a:p>
            <a:pPr>
              <a:defRPr/>
            </a:pPr>
            <a:r>
              <a:rPr lang="en-GB" b="1" kern="0" dirty="0">
                <a:solidFill>
                  <a:srgbClr val="FF0000"/>
                </a:solidFill>
                <a:latin typeface="Calibri" pitchFamily="34" charset="0"/>
              </a:rPr>
              <a:t>1945</a:t>
            </a:r>
            <a:endParaRPr lang="en-GB"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83636"/>
    </mc:Choice>
    <mc:Fallback xmlns="">
      <p:transition spd="slow" advTm="8363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http://www.environment.gov.au/soe/2006/publications/drs/images/100/inland_waters/medium/38_cane_toad_1935-2004.jpg"/>
          <p:cNvPicPr>
            <a:picLocks noChangeAspect="1" noChangeArrowheads="1"/>
          </p:cNvPicPr>
          <p:nvPr/>
        </p:nvPicPr>
        <p:blipFill>
          <a:blip r:embed="rId3" cstate="print"/>
          <a:srcRect/>
          <a:stretch>
            <a:fillRect/>
          </a:stretch>
        </p:blipFill>
        <p:spPr bwMode="auto">
          <a:xfrm>
            <a:off x="5004048" y="3521214"/>
            <a:ext cx="4139952" cy="3336786"/>
          </a:xfrm>
          <a:prstGeom prst="rect">
            <a:avLst/>
          </a:prstGeom>
          <a:noFill/>
          <a:ln w="9525">
            <a:noFill/>
            <a:miter lim="800000"/>
            <a:headEnd/>
            <a:tailEnd/>
          </a:ln>
        </p:spPr>
      </p:pic>
      <p:sp>
        <p:nvSpPr>
          <p:cNvPr id="13315" name="Title 1"/>
          <p:cNvSpPr>
            <a:spLocks noGrp="1"/>
          </p:cNvSpPr>
          <p:nvPr>
            <p:ph type="title"/>
          </p:nvPr>
        </p:nvSpPr>
        <p:spPr>
          <a:xfrm>
            <a:off x="457200" y="274638"/>
            <a:ext cx="8229600" cy="1066130"/>
          </a:xfrm>
        </p:spPr>
        <p:txBody>
          <a:bodyPr>
            <a:normAutofit/>
          </a:bodyPr>
          <a:lstStyle/>
          <a:p>
            <a:r>
              <a:rPr lang="en-GB" altLang="en-US" sz="4000" b="1" dirty="0">
                <a:effectLst>
                  <a:outerShdw blurRad="38100" dist="38100" dir="2700000" algn="tl">
                    <a:srgbClr val="000000">
                      <a:alpha val="43137"/>
                    </a:srgbClr>
                  </a:outerShdw>
                </a:effectLst>
              </a:rPr>
              <a:t>Impacts - Ecological</a:t>
            </a:r>
          </a:p>
        </p:txBody>
      </p:sp>
      <p:sp>
        <p:nvSpPr>
          <p:cNvPr id="13316" name="Content Placeholder 2"/>
          <p:cNvSpPr>
            <a:spLocks noGrp="1"/>
          </p:cNvSpPr>
          <p:nvPr>
            <p:ph idx="1"/>
          </p:nvPr>
        </p:nvSpPr>
        <p:spPr>
          <a:xfrm>
            <a:off x="323850" y="1340768"/>
            <a:ext cx="8229600" cy="4966370"/>
          </a:xfrm>
        </p:spPr>
        <p:txBody>
          <a:bodyPr/>
          <a:lstStyle/>
          <a:p>
            <a:r>
              <a:rPr lang="en-GB" altLang="en-US" dirty="0"/>
              <a:t>Few </a:t>
            </a:r>
            <a:r>
              <a:rPr lang="en-GB" altLang="en-US" dirty="0" err="1"/>
              <a:t>herptile</a:t>
            </a:r>
            <a:r>
              <a:rPr lang="en-GB" altLang="en-US" dirty="0"/>
              <a:t> invasions investigated</a:t>
            </a:r>
          </a:p>
          <a:p>
            <a:r>
              <a:rPr lang="en-GB" altLang="en-US" dirty="0"/>
              <a:t>Disruption of food webs</a:t>
            </a:r>
          </a:p>
          <a:p>
            <a:pPr lvl="1"/>
            <a:r>
              <a:rPr lang="en-GB" altLang="en-US" dirty="0"/>
              <a:t>predation, competition (food, shelter), poisoning</a:t>
            </a:r>
          </a:p>
          <a:p>
            <a:pPr lvl="1"/>
            <a:r>
              <a:rPr lang="en-GB" altLang="en-US" dirty="0"/>
              <a:t>e.g. </a:t>
            </a:r>
            <a:r>
              <a:rPr lang="en-GB" altLang="en-US" b="1" dirty="0"/>
              <a:t>cane toad </a:t>
            </a:r>
            <a:br>
              <a:rPr lang="en-GB" altLang="en-US" b="1" dirty="0"/>
            </a:br>
            <a:r>
              <a:rPr lang="en-GB" altLang="en-US" i="1" dirty="0" err="1"/>
              <a:t>Rhinella</a:t>
            </a:r>
            <a:r>
              <a:rPr lang="en-GB" altLang="en-US" i="1" dirty="0"/>
              <a:t> marina</a:t>
            </a:r>
          </a:p>
          <a:p>
            <a:pPr lvl="1"/>
            <a:r>
              <a:rPr lang="en-GB" altLang="en-US" dirty="0"/>
              <a:t>Australia - to control </a:t>
            </a:r>
            <a:br>
              <a:rPr lang="en-GB" altLang="en-US" dirty="0"/>
            </a:br>
            <a:r>
              <a:rPr lang="en-GB" altLang="en-US" dirty="0"/>
              <a:t>sugar cane pest (1935)</a:t>
            </a:r>
          </a:p>
          <a:p>
            <a:pPr lvl="1"/>
            <a:r>
              <a:rPr lang="en-GB" altLang="en-US" dirty="0"/>
              <a:t>toads &amp; tadpoles toxic</a:t>
            </a:r>
          </a:p>
        </p:txBody>
      </p:sp>
      <p:pic>
        <p:nvPicPr>
          <p:cNvPr id="13318" name="Picture 7" descr="File:Bufo marinus from Australia.JPG"/>
          <p:cNvPicPr>
            <a:picLocks noChangeAspect="1" noChangeArrowheads="1"/>
          </p:cNvPicPr>
          <p:nvPr/>
        </p:nvPicPr>
        <p:blipFill>
          <a:blip r:embed="rId4" cstate="print"/>
          <a:srcRect b="40475"/>
          <a:stretch>
            <a:fillRect/>
          </a:stretch>
        </p:blipFill>
        <p:spPr bwMode="auto">
          <a:xfrm>
            <a:off x="1" y="0"/>
            <a:ext cx="2195736" cy="1068076"/>
          </a:xfrm>
          <a:prstGeom prst="rect">
            <a:avLst/>
          </a:prstGeom>
          <a:noFill/>
          <a:ln w="9525">
            <a:noFill/>
            <a:miter lim="800000"/>
            <a:headEnd/>
            <a:tailEnd/>
          </a:ln>
        </p:spPr>
      </p:pic>
    </p:spTree>
    <p:extLst>
      <p:ext uri="{BB962C8B-B14F-4D97-AF65-F5344CB8AC3E}">
        <p14:creationId xmlns:p14="http://schemas.microsoft.com/office/powerpoint/2010/main" val="2232135779"/>
      </p:ext>
    </p:extLst>
  </p:cSld>
  <p:clrMapOvr>
    <a:masterClrMapping/>
  </p:clrMapOvr>
  <mc:AlternateContent xmlns:mc="http://schemas.openxmlformats.org/markup-compatibility/2006" xmlns:p14="http://schemas.microsoft.com/office/powerpoint/2010/main">
    <mc:Choice Requires="p14">
      <p:transition spd="slow" p14:dur="2000" advTm="135775"/>
    </mc:Choice>
    <mc:Fallback xmlns="">
      <p:transition spd="slow" advTm="1357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7AEAD-95EB-4487-A404-604FDBD0198C}"/>
              </a:ext>
            </a:extLst>
          </p:cNvPr>
          <p:cNvPicPr>
            <a:picLocks noChangeAspect="1"/>
          </p:cNvPicPr>
          <p:nvPr/>
        </p:nvPicPr>
        <p:blipFill rotWithShape="1">
          <a:blip r:embed="rId3"/>
          <a:srcRect l="22438" t="10800" r="54725" b="39451"/>
          <a:stretch/>
        </p:blipFill>
        <p:spPr>
          <a:xfrm>
            <a:off x="3707904" y="188640"/>
            <a:ext cx="5141950" cy="6300700"/>
          </a:xfrm>
          <a:prstGeom prst="rect">
            <a:avLst/>
          </a:prstGeom>
        </p:spPr>
      </p:pic>
      <p:sp>
        <p:nvSpPr>
          <p:cNvPr id="4" name="TextBox 3">
            <a:extLst>
              <a:ext uri="{FF2B5EF4-FFF2-40B4-BE49-F238E27FC236}">
                <a16:creationId xmlns:a16="http://schemas.microsoft.com/office/drawing/2014/main" id="{72B574E9-3CC4-43A3-8489-D1831A41810C}"/>
              </a:ext>
            </a:extLst>
          </p:cNvPr>
          <p:cNvSpPr txBox="1"/>
          <p:nvPr/>
        </p:nvSpPr>
        <p:spPr>
          <a:xfrm>
            <a:off x="294146" y="3338990"/>
            <a:ext cx="3240360" cy="2585323"/>
          </a:xfrm>
          <a:prstGeom prst="rect">
            <a:avLst/>
          </a:prstGeom>
          <a:noFill/>
        </p:spPr>
        <p:txBody>
          <a:bodyPr wrap="square" rtlCol="0">
            <a:spAutoFit/>
          </a:bodyPr>
          <a:lstStyle/>
          <a:p>
            <a:r>
              <a:rPr lang="en-GB" b="1" dirty="0"/>
              <a:t>Fig. 1 </a:t>
            </a:r>
            <a:r>
              <a:rPr lang="en-GB" dirty="0"/>
              <a:t>Overall effects of invasive species on the abundance (a) and diversity (b) of five different functional groups of aquatic ecosystems </a:t>
            </a:r>
          </a:p>
          <a:p>
            <a:endParaRPr lang="en-GB" dirty="0"/>
          </a:p>
          <a:p>
            <a:r>
              <a:rPr lang="en-GB" b="1" dirty="0"/>
              <a:t>Source:</a:t>
            </a:r>
            <a:r>
              <a:rPr lang="en-GB" dirty="0"/>
              <a:t> Gallardo et al., 2016. </a:t>
            </a:r>
            <a:r>
              <a:rPr lang="en-US" i="1" dirty="0"/>
              <a:t>Global Change Biology</a:t>
            </a:r>
            <a:r>
              <a:rPr lang="en-US" dirty="0"/>
              <a:t> 22: 151-163.</a:t>
            </a:r>
          </a:p>
        </p:txBody>
      </p:sp>
      <p:sp>
        <p:nvSpPr>
          <p:cNvPr id="2" name="Title 1">
            <a:extLst>
              <a:ext uri="{FF2B5EF4-FFF2-40B4-BE49-F238E27FC236}">
                <a16:creationId xmlns:a16="http://schemas.microsoft.com/office/drawing/2014/main" id="{81075D5B-95D8-4E83-A86E-E4BB938748C1}"/>
              </a:ext>
            </a:extLst>
          </p:cNvPr>
          <p:cNvSpPr>
            <a:spLocks noGrp="1"/>
          </p:cNvSpPr>
          <p:nvPr>
            <p:ph type="title"/>
          </p:nvPr>
        </p:nvSpPr>
        <p:spPr>
          <a:xfrm>
            <a:off x="315641" y="404664"/>
            <a:ext cx="2818656" cy="2002234"/>
          </a:xfrm>
        </p:spPr>
        <p:txBody>
          <a:bodyPr>
            <a:normAutofit fontScale="90000"/>
          </a:bodyPr>
          <a:lstStyle/>
          <a:p>
            <a:r>
              <a:rPr lang="en-GB" dirty="0"/>
              <a:t>Summary of impacts in aquatic ecosystems</a:t>
            </a:r>
            <a:endParaRPr lang="en-US" dirty="0"/>
          </a:p>
        </p:txBody>
      </p:sp>
    </p:spTree>
    <p:extLst>
      <p:ext uri="{BB962C8B-B14F-4D97-AF65-F5344CB8AC3E}">
        <p14:creationId xmlns:p14="http://schemas.microsoft.com/office/powerpoint/2010/main" val="2867659084"/>
      </p:ext>
    </p:extLst>
  </p:cSld>
  <p:clrMapOvr>
    <a:masterClrMapping/>
  </p:clrMapOvr>
  <mc:AlternateContent xmlns:mc="http://schemas.openxmlformats.org/markup-compatibility/2006" xmlns:p14="http://schemas.microsoft.com/office/powerpoint/2010/main">
    <mc:Choice Requires="p14">
      <p:transition spd="slow" p14:dur="2000" advTm="158922"/>
    </mc:Choice>
    <mc:Fallback xmlns="">
      <p:transition spd="slow" advTm="1589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3E9E-305D-4752-AFA0-0096E3D32800}"/>
              </a:ext>
            </a:extLst>
          </p:cNvPr>
          <p:cNvSpPr>
            <a:spLocks noGrp="1"/>
          </p:cNvSpPr>
          <p:nvPr>
            <p:ph type="title"/>
          </p:nvPr>
        </p:nvSpPr>
        <p:spPr/>
        <p:txBody>
          <a:bodyPr>
            <a:normAutofit fontScale="90000"/>
          </a:bodyPr>
          <a:lstStyle/>
          <a:p>
            <a:r>
              <a:rPr lang="en-GB" sz="4400" b="1" dirty="0">
                <a:solidFill>
                  <a:srgbClr val="000000"/>
                </a:solidFill>
                <a:latin typeface="Calibri" pitchFamily="34" charset="0"/>
              </a:rPr>
              <a:t>Invasive Species 2 –</a:t>
            </a:r>
            <a:br>
              <a:rPr lang="en-GB" sz="4400" b="1" dirty="0">
                <a:solidFill>
                  <a:srgbClr val="000000"/>
                </a:solidFill>
                <a:latin typeface="Calibri" pitchFamily="34" charset="0"/>
              </a:rPr>
            </a:br>
            <a:r>
              <a:rPr lang="en-GB" altLang="en-US" b="1" dirty="0"/>
              <a:t>Biodiversity Impacts</a:t>
            </a:r>
            <a:endParaRPr lang="en-US" dirty="0"/>
          </a:p>
        </p:txBody>
      </p:sp>
      <p:sp>
        <p:nvSpPr>
          <p:cNvPr id="3" name="Content Placeholder 2">
            <a:extLst>
              <a:ext uri="{FF2B5EF4-FFF2-40B4-BE49-F238E27FC236}">
                <a16:creationId xmlns:a16="http://schemas.microsoft.com/office/drawing/2014/main" id="{9F82AD53-20FC-4506-9FD0-8116A0592DCC}"/>
              </a:ext>
            </a:extLst>
          </p:cNvPr>
          <p:cNvSpPr>
            <a:spLocks noGrp="1"/>
          </p:cNvSpPr>
          <p:nvPr>
            <p:ph sz="half" idx="1"/>
          </p:nvPr>
        </p:nvSpPr>
        <p:spPr/>
        <p:txBody>
          <a:bodyPr>
            <a:normAutofit fontScale="92500" lnSpcReduction="20000"/>
          </a:bodyPr>
          <a:lstStyle/>
          <a:p>
            <a:pPr marL="0" indent="0">
              <a:buNone/>
            </a:pPr>
            <a:r>
              <a:rPr lang="en-US" b="1" dirty="0">
                <a:solidFill>
                  <a:schemeClr val="bg1">
                    <a:lumMod val="50000"/>
                  </a:schemeClr>
                </a:solidFill>
              </a:rPr>
              <a:t>Part </a:t>
            </a:r>
            <a:r>
              <a:rPr lang="en-US" b="1" dirty="0" err="1">
                <a:solidFill>
                  <a:schemeClr val="bg1">
                    <a:lumMod val="50000"/>
                  </a:schemeClr>
                </a:solidFill>
              </a:rPr>
              <a:t>i</a:t>
            </a:r>
            <a:endParaRPr lang="en-US" b="1" dirty="0">
              <a:solidFill>
                <a:schemeClr val="bg1">
                  <a:lumMod val="50000"/>
                </a:schemeClr>
              </a:solidFill>
            </a:endParaRPr>
          </a:p>
          <a:p>
            <a:r>
              <a:rPr lang="en-US" dirty="0">
                <a:solidFill>
                  <a:schemeClr val="bg1">
                    <a:lumMod val="50000"/>
                  </a:schemeClr>
                </a:solidFill>
              </a:rPr>
              <a:t>Introduction</a:t>
            </a:r>
          </a:p>
          <a:p>
            <a:r>
              <a:rPr lang="en-US" dirty="0">
                <a:solidFill>
                  <a:schemeClr val="bg1">
                    <a:lumMod val="50000"/>
                  </a:schemeClr>
                </a:solidFill>
              </a:rPr>
              <a:t>Sea birds &amp; fishes</a:t>
            </a:r>
            <a:br>
              <a:rPr lang="en-US" dirty="0"/>
            </a:br>
            <a:endParaRPr lang="en-US" dirty="0"/>
          </a:p>
          <a:p>
            <a:pPr marL="0" indent="0">
              <a:buNone/>
            </a:pPr>
            <a:r>
              <a:rPr lang="en-US" b="1" dirty="0">
                <a:solidFill>
                  <a:schemeClr val="bg1">
                    <a:lumMod val="50000"/>
                  </a:schemeClr>
                </a:solidFill>
              </a:rPr>
              <a:t>Part ii</a:t>
            </a:r>
          </a:p>
          <a:p>
            <a:r>
              <a:rPr lang="en-US" dirty="0">
                <a:solidFill>
                  <a:schemeClr val="bg1">
                    <a:lumMod val="50000"/>
                  </a:schemeClr>
                </a:solidFill>
              </a:rPr>
              <a:t>Reptiles &amp; amphibians</a:t>
            </a:r>
            <a:br>
              <a:rPr lang="en-US" dirty="0"/>
            </a:br>
            <a:endParaRPr lang="en-US" dirty="0"/>
          </a:p>
          <a:p>
            <a:pPr marL="0" indent="0">
              <a:buNone/>
            </a:pPr>
            <a:r>
              <a:rPr lang="en-US" b="1" dirty="0"/>
              <a:t>Part iii</a:t>
            </a:r>
          </a:p>
          <a:p>
            <a:r>
              <a:rPr lang="en-US" dirty="0"/>
              <a:t>Evolutionary effects</a:t>
            </a:r>
          </a:p>
          <a:p>
            <a:r>
              <a:rPr lang="en-US" dirty="0"/>
              <a:t>Birds</a:t>
            </a:r>
          </a:p>
          <a:p>
            <a:r>
              <a:rPr lang="en-US" dirty="0"/>
              <a:t>Mammals</a:t>
            </a:r>
          </a:p>
        </p:txBody>
      </p:sp>
      <p:sp>
        <p:nvSpPr>
          <p:cNvPr id="9" name="Content Placeholder 8">
            <a:extLst>
              <a:ext uri="{FF2B5EF4-FFF2-40B4-BE49-F238E27FC236}">
                <a16:creationId xmlns:a16="http://schemas.microsoft.com/office/drawing/2014/main" id="{6B623100-F9AA-4566-881B-D16233888BC9}"/>
              </a:ext>
            </a:extLst>
          </p:cNvPr>
          <p:cNvSpPr>
            <a:spLocks noGrp="1"/>
          </p:cNvSpPr>
          <p:nvPr>
            <p:ph sz="half" idx="2"/>
          </p:nvPr>
        </p:nvSpPr>
        <p:spPr/>
        <p:txBody>
          <a:bodyPr>
            <a:normAutofit fontScale="92500" lnSpcReduction="20000"/>
          </a:bodyPr>
          <a:lstStyle/>
          <a:p>
            <a:pPr marL="0" indent="0">
              <a:buNone/>
            </a:pPr>
            <a:r>
              <a:rPr lang="en-US" b="1" dirty="0">
                <a:solidFill>
                  <a:schemeClr val="bg1">
                    <a:lumMod val="50000"/>
                  </a:schemeClr>
                </a:solidFill>
              </a:rPr>
              <a:t>Part iv</a:t>
            </a:r>
          </a:p>
          <a:p>
            <a:r>
              <a:rPr lang="en-US" dirty="0">
                <a:solidFill>
                  <a:schemeClr val="bg1">
                    <a:lumMod val="50000"/>
                  </a:schemeClr>
                </a:solidFill>
              </a:rPr>
              <a:t>Rodents</a:t>
            </a:r>
          </a:p>
          <a:p>
            <a:r>
              <a:rPr lang="en-US" dirty="0">
                <a:solidFill>
                  <a:schemeClr val="bg1">
                    <a:lumMod val="50000"/>
                  </a:schemeClr>
                </a:solidFill>
              </a:rPr>
              <a:t>Conclusions</a:t>
            </a:r>
          </a:p>
        </p:txBody>
      </p:sp>
    </p:spTree>
    <p:extLst>
      <p:ext uri="{BB962C8B-B14F-4D97-AF65-F5344CB8AC3E}">
        <p14:creationId xmlns:p14="http://schemas.microsoft.com/office/powerpoint/2010/main" val="387759961"/>
      </p:ext>
    </p:extLst>
  </p:cSld>
  <p:clrMapOvr>
    <a:masterClrMapping/>
  </p:clrMapOvr>
  <mc:AlternateContent xmlns:mc="http://schemas.openxmlformats.org/markup-compatibility/2006" xmlns:p14="http://schemas.microsoft.com/office/powerpoint/2010/main">
    <mc:Choice Requires="p14">
      <p:transition spd="slow" p14:dur="2000" advTm="17096"/>
    </mc:Choice>
    <mc:Fallback xmlns="">
      <p:transition spd="slow" advTm="1709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ctrTitle"/>
          </p:nvPr>
        </p:nvSpPr>
        <p:spPr/>
        <p:txBody>
          <a:bodyPr/>
          <a:lstStyle/>
          <a:p>
            <a:r>
              <a:rPr lang="en-GB" altLang="en-US"/>
              <a:t>Some effects of aliens are more subtle...</a:t>
            </a:r>
          </a:p>
        </p:txBody>
      </p:sp>
    </p:spTree>
  </p:cSld>
  <p:clrMapOvr>
    <a:masterClrMapping/>
  </p:clrMapOvr>
  <mc:AlternateContent xmlns:mc="http://schemas.openxmlformats.org/markup-compatibility/2006" xmlns:p14="http://schemas.microsoft.com/office/powerpoint/2010/main">
    <mc:Choice Requires="p14">
      <p:transition spd="slow" p14:dur="2000" advTm="25392"/>
    </mc:Choice>
    <mc:Fallback xmlns="">
      <p:transition spd="slow" advTm="2539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67544" y="5009"/>
            <a:ext cx="8229600" cy="1143000"/>
          </a:xfrm>
        </p:spPr>
        <p:txBody>
          <a:bodyPr/>
          <a:lstStyle/>
          <a:p>
            <a:r>
              <a:rPr lang="en-GB" altLang="en-US" dirty="0"/>
              <a:t>Impacts - Evolutionary</a:t>
            </a:r>
          </a:p>
        </p:txBody>
      </p:sp>
      <p:sp>
        <p:nvSpPr>
          <p:cNvPr id="19459" name="Content Placeholder 2"/>
          <p:cNvSpPr>
            <a:spLocks noGrp="1"/>
          </p:cNvSpPr>
          <p:nvPr>
            <p:ph idx="1"/>
          </p:nvPr>
        </p:nvSpPr>
        <p:spPr>
          <a:xfrm>
            <a:off x="467544" y="1052736"/>
            <a:ext cx="8229600" cy="3888432"/>
          </a:xfrm>
        </p:spPr>
        <p:txBody>
          <a:bodyPr>
            <a:normAutofit fontScale="92500"/>
          </a:bodyPr>
          <a:lstStyle/>
          <a:p>
            <a:r>
              <a:rPr lang="en-GB" altLang="en-US" dirty="0"/>
              <a:t>Cane toad in Australia – evolutionary changes to native snake predators, e.g. red-bellied black snake </a:t>
            </a:r>
            <a:r>
              <a:rPr lang="en-GB" altLang="en-US" i="1" dirty="0" err="1"/>
              <a:t>Pseudechis</a:t>
            </a:r>
            <a:r>
              <a:rPr lang="en-GB" altLang="en-US" i="1" dirty="0"/>
              <a:t> </a:t>
            </a:r>
            <a:r>
              <a:rPr lang="en-GB" altLang="en-US" i="1" dirty="0" err="1"/>
              <a:t>porphyriacus</a:t>
            </a:r>
            <a:endParaRPr lang="en-GB" altLang="en-US" dirty="0"/>
          </a:p>
          <a:p>
            <a:pPr lvl="1"/>
            <a:r>
              <a:rPr lang="en-GB" altLang="en-US" u="sng" dirty="0"/>
              <a:t>morphology</a:t>
            </a:r>
            <a:r>
              <a:rPr lang="en-GB" altLang="en-US" dirty="0"/>
              <a:t> – evolved relatively smaller gape &amp; rel. larger body size</a:t>
            </a:r>
          </a:p>
          <a:p>
            <a:pPr lvl="1"/>
            <a:r>
              <a:rPr lang="en-GB" altLang="en-US" u="sng" dirty="0"/>
              <a:t>behaviour</a:t>
            </a:r>
            <a:r>
              <a:rPr lang="en-GB" altLang="en-US" dirty="0"/>
              <a:t> – evolved greater aversion to eating toads</a:t>
            </a:r>
          </a:p>
          <a:p>
            <a:pPr lvl="1"/>
            <a:r>
              <a:rPr lang="en-GB" altLang="en-US" u="sng" dirty="0"/>
              <a:t>physiology</a:t>
            </a:r>
            <a:r>
              <a:rPr lang="en-GB" altLang="en-US" dirty="0"/>
              <a:t> – evolved greater resistance to toad toxins</a:t>
            </a:r>
          </a:p>
        </p:txBody>
      </p:sp>
      <p:pic>
        <p:nvPicPr>
          <p:cNvPr id="6146" name="Picture 2" descr="http://upload.wikimedia.org/wikipedia/commons/b/bb/Red-bellied_Black_Snake_%28Pseudechis_porphyriacus%29_%288397137495%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4510114"/>
            <a:ext cx="3491880" cy="2347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208391"/>
    </mc:Choice>
    <mc:Fallback xmlns="">
      <p:transition spd="slow" advTm="20839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3E9E-305D-4752-AFA0-0096E3D32800}"/>
              </a:ext>
            </a:extLst>
          </p:cNvPr>
          <p:cNvSpPr>
            <a:spLocks noGrp="1"/>
          </p:cNvSpPr>
          <p:nvPr>
            <p:ph type="title"/>
          </p:nvPr>
        </p:nvSpPr>
        <p:spPr/>
        <p:txBody>
          <a:bodyPr>
            <a:normAutofit fontScale="90000"/>
          </a:bodyPr>
          <a:lstStyle/>
          <a:p>
            <a:r>
              <a:rPr lang="en-GB" sz="4400" b="1" dirty="0">
                <a:solidFill>
                  <a:srgbClr val="000000"/>
                </a:solidFill>
                <a:latin typeface="Calibri" pitchFamily="34" charset="0"/>
              </a:rPr>
              <a:t>Invasive Species 2 –</a:t>
            </a:r>
            <a:br>
              <a:rPr lang="en-GB" sz="4400" b="1" dirty="0">
                <a:solidFill>
                  <a:srgbClr val="000000"/>
                </a:solidFill>
                <a:latin typeface="Calibri" pitchFamily="34" charset="0"/>
              </a:rPr>
            </a:br>
            <a:r>
              <a:rPr lang="en-GB" altLang="en-US" b="1" dirty="0"/>
              <a:t>Biodiversity Impacts</a:t>
            </a:r>
            <a:endParaRPr lang="en-US" dirty="0"/>
          </a:p>
        </p:txBody>
      </p:sp>
      <p:sp>
        <p:nvSpPr>
          <p:cNvPr id="3" name="Content Placeholder 2">
            <a:extLst>
              <a:ext uri="{FF2B5EF4-FFF2-40B4-BE49-F238E27FC236}">
                <a16:creationId xmlns:a16="http://schemas.microsoft.com/office/drawing/2014/main" id="{9F82AD53-20FC-4506-9FD0-8116A0592DCC}"/>
              </a:ext>
            </a:extLst>
          </p:cNvPr>
          <p:cNvSpPr>
            <a:spLocks noGrp="1"/>
          </p:cNvSpPr>
          <p:nvPr>
            <p:ph sz="half" idx="1"/>
          </p:nvPr>
        </p:nvSpPr>
        <p:spPr/>
        <p:txBody>
          <a:bodyPr>
            <a:normAutofit fontScale="92500" lnSpcReduction="20000"/>
          </a:bodyPr>
          <a:lstStyle/>
          <a:p>
            <a:pPr marL="0" indent="0">
              <a:buNone/>
            </a:pPr>
            <a:r>
              <a:rPr lang="en-US" b="1" dirty="0"/>
              <a:t>Part </a:t>
            </a:r>
            <a:r>
              <a:rPr lang="en-US" b="1" dirty="0" err="1"/>
              <a:t>i</a:t>
            </a:r>
            <a:endParaRPr lang="en-US" b="1" dirty="0"/>
          </a:p>
          <a:p>
            <a:r>
              <a:rPr lang="en-US" dirty="0"/>
              <a:t>Introduction</a:t>
            </a:r>
          </a:p>
          <a:p>
            <a:r>
              <a:rPr lang="en-US" dirty="0"/>
              <a:t>Sea birds &amp; fishes</a:t>
            </a:r>
            <a:br>
              <a:rPr lang="en-US" dirty="0"/>
            </a:br>
            <a:endParaRPr lang="en-US" dirty="0"/>
          </a:p>
          <a:p>
            <a:pPr marL="0" indent="0">
              <a:buNone/>
            </a:pPr>
            <a:r>
              <a:rPr lang="en-US" b="1" dirty="0"/>
              <a:t>Part ii</a:t>
            </a:r>
          </a:p>
          <a:p>
            <a:r>
              <a:rPr lang="en-US" dirty="0"/>
              <a:t>Reptiles &amp; amphibians</a:t>
            </a:r>
            <a:br>
              <a:rPr lang="en-US" dirty="0"/>
            </a:br>
            <a:endParaRPr lang="en-US" dirty="0"/>
          </a:p>
          <a:p>
            <a:pPr marL="0" indent="0">
              <a:buNone/>
            </a:pPr>
            <a:r>
              <a:rPr lang="en-US" b="1" dirty="0"/>
              <a:t>Part iii</a:t>
            </a:r>
          </a:p>
          <a:p>
            <a:r>
              <a:rPr lang="en-US" dirty="0"/>
              <a:t>Evolutionary effects</a:t>
            </a:r>
          </a:p>
          <a:p>
            <a:r>
              <a:rPr lang="en-US" dirty="0"/>
              <a:t>Birds</a:t>
            </a:r>
          </a:p>
          <a:p>
            <a:r>
              <a:rPr lang="en-US" dirty="0"/>
              <a:t>Mammals</a:t>
            </a:r>
          </a:p>
        </p:txBody>
      </p:sp>
      <p:sp>
        <p:nvSpPr>
          <p:cNvPr id="9" name="Content Placeholder 8">
            <a:extLst>
              <a:ext uri="{FF2B5EF4-FFF2-40B4-BE49-F238E27FC236}">
                <a16:creationId xmlns:a16="http://schemas.microsoft.com/office/drawing/2014/main" id="{6B623100-F9AA-4566-881B-D16233888BC9}"/>
              </a:ext>
            </a:extLst>
          </p:cNvPr>
          <p:cNvSpPr>
            <a:spLocks noGrp="1"/>
          </p:cNvSpPr>
          <p:nvPr>
            <p:ph sz="half" idx="2"/>
          </p:nvPr>
        </p:nvSpPr>
        <p:spPr/>
        <p:txBody>
          <a:bodyPr>
            <a:normAutofit fontScale="92500" lnSpcReduction="20000"/>
          </a:bodyPr>
          <a:lstStyle/>
          <a:p>
            <a:pPr marL="0" indent="0">
              <a:buNone/>
            </a:pPr>
            <a:r>
              <a:rPr lang="en-US" b="1" dirty="0"/>
              <a:t>Part iv</a:t>
            </a:r>
          </a:p>
          <a:p>
            <a:r>
              <a:rPr lang="en-US" dirty="0"/>
              <a:t>Rodents</a:t>
            </a:r>
          </a:p>
          <a:p>
            <a:r>
              <a:rPr lang="en-US" dirty="0"/>
              <a:t>Conclusions</a:t>
            </a:r>
          </a:p>
        </p:txBody>
      </p:sp>
    </p:spTree>
    <p:extLst>
      <p:ext uri="{BB962C8B-B14F-4D97-AF65-F5344CB8AC3E}">
        <p14:creationId xmlns:p14="http://schemas.microsoft.com/office/powerpoint/2010/main" val="431227578"/>
      </p:ext>
    </p:extLst>
  </p:cSld>
  <p:clrMapOvr>
    <a:masterClrMapping/>
  </p:clrMapOvr>
  <mc:AlternateContent xmlns:mc="http://schemas.openxmlformats.org/markup-compatibility/2006" xmlns:p14="http://schemas.microsoft.com/office/powerpoint/2010/main">
    <mc:Choice Requires="p14">
      <p:transition spd="slow" p14:dur="2000" advTm="77633"/>
    </mc:Choice>
    <mc:Fallback xmlns="">
      <p:transition spd="slow" advTm="7763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File:Phragmites australis Schilfrohr.jpg"/>
          <p:cNvPicPr>
            <a:picLocks noChangeAspect="1" noChangeArrowheads="1"/>
          </p:cNvPicPr>
          <p:nvPr/>
        </p:nvPicPr>
        <p:blipFill>
          <a:blip r:embed="rId3" cstate="print"/>
          <a:srcRect/>
          <a:stretch>
            <a:fillRect/>
          </a:stretch>
        </p:blipFill>
        <p:spPr bwMode="auto">
          <a:xfrm>
            <a:off x="0" y="0"/>
            <a:ext cx="9144000" cy="11985625"/>
          </a:xfrm>
          <a:prstGeom prst="rect">
            <a:avLst/>
          </a:prstGeom>
          <a:noFill/>
          <a:ln w="9525">
            <a:noFill/>
            <a:miter lim="800000"/>
            <a:headEnd/>
            <a:tailEnd/>
          </a:ln>
        </p:spPr>
      </p:pic>
      <p:sp>
        <p:nvSpPr>
          <p:cNvPr id="18435" name="Rectangle 2"/>
          <p:cNvSpPr>
            <a:spLocks noGrp="1"/>
          </p:cNvSpPr>
          <p:nvPr>
            <p:ph type="title"/>
          </p:nvPr>
        </p:nvSpPr>
        <p:spPr>
          <a:xfrm>
            <a:off x="457200" y="0"/>
            <a:ext cx="8229600" cy="1143000"/>
          </a:xfrm>
        </p:spPr>
        <p:txBody>
          <a:bodyPr/>
          <a:lstStyle/>
          <a:p>
            <a:r>
              <a:rPr lang="en-GB" altLang="en-US" dirty="0"/>
              <a:t>Impacts - Evolutionary</a:t>
            </a:r>
            <a:endParaRPr lang="en-GB" dirty="0"/>
          </a:p>
        </p:txBody>
      </p:sp>
      <p:sp>
        <p:nvSpPr>
          <p:cNvPr id="18437" name="TextBox 4"/>
          <p:cNvSpPr txBox="1">
            <a:spLocks noChangeArrowheads="1"/>
          </p:cNvSpPr>
          <p:nvPr/>
        </p:nvSpPr>
        <p:spPr bwMode="auto">
          <a:xfrm>
            <a:off x="467545" y="1196752"/>
            <a:ext cx="6912768" cy="3847207"/>
          </a:xfrm>
          <a:prstGeom prst="rect">
            <a:avLst/>
          </a:prstGeom>
          <a:solidFill>
            <a:schemeClr val="tx1">
              <a:alpha val="47842"/>
            </a:schemeClr>
          </a:solidFill>
          <a:ln w="9525">
            <a:noFill/>
            <a:miter lim="800000"/>
            <a:headEnd/>
            <a:tailEnd/>
          </a:ln>
        </p:spPr>
        <p:txBody>
          <a:bodyPr wrap="square">
            <a:spAutoFit/>
          </a:bodyPr>
          <a:lstStyle/>
          <a:p>
            <a:pPr>
              <a:buFont typeface="Arial" charset="0"/>
              <a:buChar char="•"/>
            </a:pPr>
            <a:r>
              <a:rPr lang="en-GB" sz="3200" dirty="0">
                <a:solidFill>
                  <a:schemeClr val="bg1"/>
                </a:solidFill>
                <a:latin typeface="Calibri" pitchFamily="34" charset="0"/>
              </a:rPr>
              <a:t>  Hybridization</a:t>
            </a:r>
          </a:p>
          <a:p>
            <a:endParaRPr lang="en-GB" altLang="en-US" dirty="0">
              <a:solidFill>
                <a:schemeClr val="bg1"/>
              </a:solidFill>
            </a:endParaRPr>
          </a:p>
          <a:p>
            <a:pPr lvl="1">
              <a:buFont typeface="Arial" charset="0"/>
              <a:buChar char="•"/>
            </a:pPr>
            <a:r>
              <a:rPr lang="en-GB" sz="2400" dirty="0">
                <a:solidFill>
                  <a:schemeClr val="bg1"/>
                </a:solidFill>
                <a:latin typeface="Calibri" pitchFamily="34" charset="0"/>
              </a:rPr>
              <a:t> M</a:t>
            </a:r>
            <a:r>
              <a:rPr lang="en-GB" altLang="en-US" sz="2400" dirty="0">
                <a:solidFill>
                  <a:schemeClr val="bg1"/>
                </a:solidFill>
              </a:rPr>
              <a:t>ost widely reported impact from </a:t>
            </a:r>
            <a:r>
              <a:rPr lang="en-GB" altLang="en-US" sz="2400" dirty="0" err="1">
                <a:solidFill>
                  <a:schemeClr val="bg1"/>
                </a:solidFill>
              </a:rPr>
              <a:t>herptiles</a:t>
            </a:r>
            <a:endParaRPr lang="en-GB" altLang="en-US" sz="2400" dirty="0">
              <a:solidFill>
                <a:schemeClr val="bg1"/>
              </a:solidFill>
            </a:endParaRPr>
          </a:p>
          <a:p>
            <a:pPr lvl="2">
              <a:buFont typeface="Arial" charset="0"/>
              <a:buChar char="•"/>
            </a:pPr>
            <a:r>
              <a:rPr lang="en-GB" altLang="en-US" dirty="0">
                <a:solidFill>
                  <a:schemeClr val="bg1"/>
                </a:solidFill>
              </a:rPr>
              <a:t> e.g. native California tiger salamander and alien congeners</a:t>
            </a:r>
            <a:endParaRPr lang="en-GB" sz="2400" dirty="0">
              <a:solidFill>
                <a:schemeClr val="bg1"/>
              </a:solidFill>
              <a:latin typeface="Calibri" pitchFamily="34" charset="0"/>
            </a:endParaRPr>
          </a:p>
          <a:p>
            <a:pPr lvl="1"/>
            <a:endParaRPr lang="en-GB" sz="2400" dirty="0">
              <a:solidFill>
                <a:schemeClr val="bg1"/>
              </a:solidFill>
              <a:latin typeface="Calibri" pitchFamily="34" charset="0"/>
            </a:endParaRPr>
          </a:p>
          <a:p>
            <a:pPr lvl="1">
              <a:buFont typeface="Arial" charset="0"/>
              <a:buChar char="•"/>
            </a:pPr>
            <a:r>
              <a:rPr lang="en-GB" sz="2400" dirty="0">
                <a:solidFill>
                  <a:schemeClr val="bg1"/>
                </a:solidFill>
                <a:latin typeface="Calibri" pitchFamily="34" charset="0"/>
              </a:rPr>
              <a:t> Reeds – native &amp; invasive </a:t>
            </a:r>
            <a:r>
              <a:rPr lang="en-GB" sz="2400" i="1" dirty="0" err="1">
                <a:solidFill>
                  <a:schemeClr val="bg1"/>
                </a:solidFill>
                <a:latin typeface="Calibri" pitchFamily="34" charset="0"/>
              </a:rPr>
              <a:t>Phragmites</a:t>
            </a:r>
            <a:r>
              <a:rPr lang="en-GB" sz="2400" i="1" dirty="0">
                <a:solidFill>
                  <a:schemeClr val="bg1"/>
                </a:solidFill>
                <a:latin typeface="Calibri" pitchFamily="34" charset="0"/>
              </a:rPr>
              <a:t> </a:t>
            </a:r>
            <a:r>
              <a:rPr lang="en-GB" sz="2400" dirty="0">
                <a:solidFill>
                  <a:schemeClr val="bg1"/>
                </a:solidFill>
                <a:latin typeface="Calibri" pitchFamily="34" charset="0"/>
              </a:rPr>
              <a:t>species</a:t>
            </a:r>
            <a:br>
              <a:rPr lang="en-GB" dirty="0">
                <a:solidFill>
                  <a:schemeClr val="bg1"/>
                </a:solidFill>
                <a:latin typeface="Calibri" pitchFamily="34" charset="0"/>
              </a:rPr>
            </a:br>
            <a:r>
              <a:rPr lang="en-GB" sz="2000" dirty="0">
                <a:solidFill>
                  <a:schemeClr val="bg1"/>
                </a:solidFill>
                <a:latin typeface="Calibri" pitchFamily="34" charset="0"/>
              </a:rPr>
              <a:t>(</a:t>
            </a:r>
            <a:r>
              <a:rPr lang="en-GB" sz="2000" dirty="0" err="1">
                <a:solidFill>
                  <a:schemeClr val="bg1"/>
                </a:solidFill>
                <a:latin typeface="Calibri" pitchFamily="34" charset="0"/>
              </a:rPr>
              <a:t>Meyerson</a:t>
            </a:r>
            <a:r>
              <a:rPr lang="en-GB" sz="2000" dirty="0">
                <a:solidFill>
                  <a:schemeClr val="bg1"/>
                </a:solidFill>
                <a:latin typeface="Calibri" pitchFamily="34" charset="0"/>
              </a:rPr>
              <a:t> et al, 2010 </a:t>
            </a:r>
            <a:r>
              <a:rPr lang="en-GB" sz="2000" i="1" dirty="0">
                <a:solidFill>
                  <a:schemeClr val="bg1"/>
                </a:solidFill>
                <a:latin typeface="Calibri" pitchFamily="34" charset="0"/>
              </a:rPr>
              <a:t>Biol. Invasions</a:t>
            </a:r>
            <a:r>
              <a:rPr lang="en-GB" sz="2000" dirty="0">
                <a:solidFill>
                  <a:schemeClr val="bg1"/>
                </a:solidFill>
                <a:latin typeface="Calibri" pitchFamily="34" charset="0"/>
              </a:rPr>
              <a:t> 12: 103-111)</a:t>
            </a:r>
            <a:br>
              <a:rPr lang="en-GB" sz="2000" dirty="0">
                <a:solidFill>
                  <a:schemeClr val="bg1"/>
                </a:solidFill>
                <a:latin typeface="Calibri" pitchFamily="34" charset="0"/>
              </a:rPr>
            </a:br>
            <a:endParaRPr lang="en-GB" sz="2000" dirty="0">
              <a:solidFill>
                <a:schemeClr val="bg1"/>
              </a:solidFill>
              <a:latin typeface="Calibri" pitchFamily="34" charset="0"/>
            </a:endParaRPr>
          </a:p>
          <a:p>
            <a:pPr lvl="1">
              <a:buFont typeface="Arial" charset="0"/>
              <a:buChar char="•"/>
            </a:pPr>
            <a:r>
              <a:rPr lang="en-GB" sz="2400" dirty="0">
                <a:solidFill>
                  <a:schemeClr val="bg1"/>
                </a:solidFill>
                <a:latin typeface="Calibri" pitchFamily="34" charset="0"/>
              </a:rPr>
              <a:t> Deer – Red </a:t>
            </a:r>
            <a:r>
              <a:rPr lang="en-GB" sz="2400" i="1" dirty="0" err="1">
                <a:solidFill>
                  <a:schemeClr val="bg1"/>
                </a:solidFill>
                <a:latin typeface="Calibri" pitchFamily="34" charset="0"/>
              </a:rPr>
              <a:t>Cervus</a:t>
            </a:r>
            <a:r>
              <a:rPr lang="en-GB" sz="2400" i="1" dirty="0">
                <a:solidFill>
                  <a:schemeClr val="bg1"/>
                </a:solidFill>
                <a:latin typeface="Calibri" pitchFamily="34" charset="0"/>
              </a:rPr>
              <a:t> </a:t>
            </a:r>
            <a:r>
              <a:rPr lang="en-GB" sz="2400" i="1" dirty="0" err="1">
                <a:solidFill>
                  <a:schemeClr val="bg1"/>
                </a:solidFill>
                <a:latin typeface="Calibri" pitchFamily="34" charset="0"/>
              </a:rPr>
              <a:t>elaphus</a:t>
            </a:r>
            <a:r>
              <a:rPr lang="en-GB" sz="2400" i="1" dirty="0">
                <a:solidFill>
                  <a:schemeClr val="bg1"/>
                </a:solidFill>
                <a:latin typeface="Calibri" pitchFamily="34" charset="0"/>
              </a:rPr>
              <a:t> </a:t>
            </a:r>
            <a:r>
              <a:rPr lang="en-GB" sz="2400" dirty="0">
                <a:solidFill>
                  <a:schemeClr val="bg1"/>
                </a:solidFill>
                <a:latin typeface="Calibri" pitchFamily="34" charset="0"/>
              </a:rPr>
              <a:t>&amp; </a:t>
            </a:r>
            <a:r>
              <a:rPr lang="en-GB" sz="2400" dirty="0" err="1">
                <a:solidFill>
                  <a:schemeClr val="bg1"/>
                </a:solidFill>
                <a:latin typeface="Calibri" pitchFamily="34" charset="0"/>
              </a:rPr>
              <a:t>Sika</a:t>
            </a:r>
            <a:r>
              <a:rPr lang="en-GB" sz="2400" dirty="0">
                <a:solidFill>
                  <a:schemeClr val="bg1"/>
                </a:solidFill>
                <a:latin typeface="Calibri" pitchFamily="34" charset="0"/>
              </a:rPr>
              <a:t> </a:t>
            </a:r>
            <a:r>
              <a:rPr lang="en-GB" sz="2400" i="1" dirty="0">
                <a:solidFill>
                  <a:schemeClr val="bg1"/>
                </a:solidFill>
                <a:latin typeface="Calibri" pitchFamily="34" charset="0"/>
              </a:rPr>
              <a:t>C. </a:t>
            </a:r>
            <a:r>
              <a:rPr lang="en-GB" sz="2400" i="1" dirty="0" err="1">
                <a:solidFill>
                  <a:schemeClr val="bg1"/>
                </a:solidFill>
                <a:latin typeface="Calibri" pitchFamily="34" charset="0"/>
              </a:rPr>
              <a:t>nippon</a:t>
            </a:r>
            <a:br>
              <a:rPr lang="en-GB" dirty="0">
                <a:solidFill>
                  <a:schemeClr val="bg1"/>
                </a:solidFill>
                <a:latin typeface="Calibri" pitchFamily="34" charset="0"/>
              </a:rPr>
            </a:br>
            <a:r>
              <a:rPr lang="en-GB" sz="2000" dirty="0">
                <a:solidFill>
                  <a:schemeClr val="bg1"/>
                </a:solidFill>
                <a:latin typeface="Calibri" pitchFamily="34" charset="0"/>
              </a:rPr>
              <a:t>(Goodman et al, 1999 </a:t>
            </a:r>
            <a:r>
              <a:rPr lang="en-GB" sz="2000" i="1" dirty="0">
                <a:solidFill>
                  <a:schemeClr val="bg1"/>
                </a:solidFill>
                <a:latin typeface="Calibri" pitchFamily="34" charset="0"/>
              </a:rPr>
              <a:t>Genetics</a:t>
            </a:r>
            <a:r>
              <a:rPr lang="en-GB" sz="2000" dirty="0">
                <a:solidFill>
                  <a:schemeClr val="bg1"/>
                </a:solidFill>
                <a:latin typeface="Calibri" pitchFamily="34" charset="0"/>
              </a:rPr>
              <a:t> 152: 355-371;</a:t>
            </a:r>
            <a:r>
              <a:rPr lang="en-GB" sz="2000" i="1" dirty="0">
                <a:solidFill>
                  <a:schemeClr val="bg1"/>
                </a:solidFill>
                <a:latin typeface="Calibri" pitchFamily="34" charset="0"/>
              </a:rPr>
              <a:t> </a:t>
            </a:r>
            <a:br>
              <a:rPr lang="en-GB" sz="2000" i="1" dirty="0">
                <a:solidFill>
                  <a:schemeClr val="bg1"/>
                </a:solidFill>
                <a:latin typeface="Calibri" pitchFamily="34" charset="0"/>
              </a:rPr>
            </a:br>
            <a:r>
              <a:rPr lang="en-GB" sz="2000" dirty="0">
                <a:solidFill>
                  <a:schemeClr val="bg1"/>
                </a:solidFill>
                <a:latin typeface="Calibri" pitchFamily="34" charset="0"/>
              </a:rPr>
              <a:t>Perez-Espona et al, 2009 </a:t>
            </a:r>
            <a:r>
              <a:rPr lang="en-GB" sz="2000" i="1" dirty="0">
                <a:solidFill>
                  <a:schemeClr val="bg1"/>
                </a:solidFill>
                <a:latin typeface="Calibri" pitchFamily="34" charset="0"/>
              </a:rPr>
              <a:t>Mammalian Biology </a:t>
            </a:r>
            <a:r>
              <a:rPr lang="en-GB" sz="2000" dirty="0">
                <a:solidFill>
                  <a:schemeClr val="bg1"/>
                </a:solidFill>
                <a:latin typeface="Calibri" pitchFamily="34" charset="0"/>
              </a:rPr>
              <a:t>74: 247-262)</a:t>
            </a:r>
            <a:endParaRPr lang="en-GB" dirty="0">
              <a:solidFill>
                <a:schemeClr val="bg1"/>
              </a:solidFill>
              <a:latin typeface="Calibri" pitchFamily="34" charset="0"/>
            </a:endParaRPr>
          </a:p>
        </p:txBody>
      </p:sp>
    </p:spTree>
    <p:extLst>
      <p:ext uri="{BB962C8B-B14F-4D97-AF65-F5344CB8AC3E}">
        <p14:creationId xmlns:p14="http://schemas.microsoft.com/office/powerpoint/2010/main" val="1460489830"/>
      </p:ext>
    </p:extLst>
  </p:cSld>
  <p:clrMapOvr>
    <a:masterClrMapping/>
  </p:clrMapOvr>
  <mc:AlternateContent xmlns:mc="http://schemas.openxmlformats.org/markup-compatibility/2006" xmlns:p14="http://schemas.microsoft.com/office/powerpoint/2010/main">
    <mc:Choice Requires="p14">
      <p:transition spd="slow" p14:dur="2000" advTm="206497"/>
    </mc:Choice>
    <mc:Fallback xmlns="">
      <p:transition spd="slow" advTm="20649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GB" altLang="en-US" b="1" dirty="0">
                <a:effectLst>
                  <a:outerShdw blurRad="38100" dist="38100" dir="2700000" algn="tl">
                    <a:srgbClr val="000000">
                      <a:alpha val="43137"/>
                    </a:srgbClr>
                  </a:outerShdw>
                </a:effectLst>
              </a:rPr>
              <a:t>Alien birds</a:t>
            </a:r>
          </a:p>
        </p:txBody>
      </p:sp>
      <p:sp>
        <p:nvSpPr>
          <p:cNvPr id="20483" name="Rectangle 3"/>
          <p:cNvSpPr>
            <a:spLocks noGrp="1" noChangeArrowheads="1"/>
          </p:cNvSpPr>
          <p:nvPr>
            <p:ph type="body" idx="1"/>
          </p:nvPr>
        </p:nvSpPr>
        <p:spPr>
          <a:xfrm>
            <a:off x="467544" y="1412776"/>
            <a:ext cx="8229600" cy="4525963"/>
          </a:xfrm>
        </p:spPr>
        <p:txBody>
          <a:bodyPr>
            <a:normAutofit fontScale="92500" lnSpcReduction="10000"/>
          </a:bodyPr>
          <a:lstStyle/>
          <a:p>
            <a:r>
              <a:rPr lang="en-GB" altLang="en-US" dirty="0"/>
              <a:t>Globally - 1400 attempts to introduce 400 bird species (70% to islands) – mostly in 18</a:t>
            </a:r>
            <a:r>
              <a:rPr lang="en-GB" altLang="en-US" baseline="30000" dirty="0"/>
              <a:t>th</a:t>
            </a:r>
            <a:r>
              <a:rPr lang="en-GB" altLang="en-US" dirty="0"/>
              <a:t>/19</a:t>
            </a:r>
            <a:r>
              <a:rPr lang="en-GB" altLang="en-US" baseline="30000" dirty="0"/>
              <a:t>th</a:t>
            </a:r>
            <a:r>
              <a:rPr lang="en-GB" altLang="en-US" dirty="0"/>
              <a:t>C</a:t>
            </a:r>
          </a:p>
          <a:p>
            <a:r>
              <a:rPr lang="en-GB" altLang="en-US" dirty="0"/>
              <a:t>Main reasons – </a:t>
            </a:r>
            <a:r>
              <a:rPr lang="en-GB" altLang="en-US" dirty="0">
                <a:solidFill>
                  <a:srgbClr val="0000FF"/>
                </a:solidFill>
              </a:rPr>
              <a:t>hunting</a:t>
            </a:r>
            <a:r>
              <a:rPr lang="en-GB" altLang="en-US" dirty="0"/>
              <a:t>, </a:t>
            </a:r>
            <a:r>
              <a:rPr lang="en-GB" altLang="en-US" dirty="0">
                <a:solidFill>
                  <a:srgbClr val="FF0000"/>
                </a:solidFill>
              </a:rPr>
              <a:t>aesthetics,</a:t>
            </a:r>
            <a:r>
              <a:rPr lang="en-GB" altLang="en-US" dirty="0"/>
              <a:t> </a:t>
            </a:r>
            <a:r>
              <a:rPr lang="en-GB" altLang="en-US" dirty="0" err="1"/>
              <a:t>biocontrol</a:t>
            </a:r>
            <a:endParaRPr lang="en-GB" altLang="en-US" dirty="0"/>
          </a:p>
          <a:p>
            <a:r>
              <a:rPr lang="en-GB" altLang="en-US" dirty="0"/>
              <a:t>Two thirds of alien species are from just 6 (of 145) families –</a:t>
            </a:r>
          </a:p>
          <a:p>
            <a:pPr lvl="1"/>
            <a:r>
              <a:rPr lang="en-GB" altLang="en-US" dirty="0" err="1">
                <a:solidFill>
                  <a:srgbClr val="0000FF"/>
                </a:solidFill>
              </a:rPr>
              <a:t>Anatidae</a:t>
            </a:r>
            <a:r>
              <a:rPr lang="en-GB" altLang="en-US" dirty="0">
                <a:solidFill>
                  <a:srgbClr val="0000FF"/>
                </a:solidFill>
              </a:rPr>
              <a:t> (ducks), </a:t>
            </a:r>
            <a:r>
              <a:rPr lang="en-GB" altLang="en-US" dirty="0" err="1">
                <a:solidFill>
                  <a:srgbClr val="0000FF"/>
                </a:solidFill>
              </a:rPr>
              <a:t>Phasianidae</a:t>
            </a:r>
            <a:r>
              <a:rPr lang="en-GB" altLang="en-US" dirty="0">
                <a:solidFill>
                  <a:srgbClr val="0000FF"/>
                </a:solidFill>
              </a:rPr>
              <a:t> (pheasants)</a:t>
            </a:r>
          </a:p>
          <a:p>
            <a:pPr lvl="1"/>
            <a:r>
              <a:rPr lang="en-GB" altLang="en-US" dirty="0" err="1">
                <a:solidFill>
                  <a:srgbClr val="FF0000"/>
                </a:solidFill>
              </a:rPr>
              <a:t>Fringillidae</a:t>
            </a:r>
            <a:r>
              <a:rPr lang="en-GB" altLang="en-US" dirty="0">
                <a:solidFill>
                  <a:srgbClr val="FF0000"/>
                </a:solidFill>
              </a:rPr>
              <a:t> (finches), </a:t>
            </a:r>
            <a:r>
              <a:rPr lang="en-GB" altLang="en-US" dirty="0" err="1">
                <a:solidFill>
                  <a:srgbClr val="FF0000"/>
                </a:solidFill>
              </a:rPr>
              <a:t>Passeridae</a:t>
            </a:r>
            <a:r>
              <a:rPr lang="en-GB" altLang="en-US" dirty="0">
                <a:solidFill>
                  <a:srgbClr val="FF0000"/>
                </a:solidFill>
              </a:rPr>
              <a:t> (sparrows), </a:t>
            </a:r>
            <a:r>
              <a:rPr lang="en-GB" altLang="en-US" dirty="0" err="1">
                <a:solidFill>
                  <a:srgbClr val="FF0000"/>
                </a:solidFill>
              </a:rPr>
              <a:t>Psittacidae</a:t>
            </a:r>
            <a:r>
              <a:rPr lang="en-GB" altLang="en-US" dirty="0">
                <a:solidFill>
                  <a:srgbClr val="FF0000"/>
                </a:solidFill>
              </a:rPr>
              <a:t> (parrots), </a:t>
            </a:r>
            <a:r>
              <a:rPr lang="en-GB" altLang="en-US" dirty="0" err="1">
                <a:solidFill>
                  <a:srgbClr val="FF0000"/>
                </a:solidFill>
              </a:rPr>
              <a:t>Columbidae</a:t>
            </a:r>
            <a:r>
              <a:rPr lang="en-GB" altLang="en-US" dirty="0">
                <a:solidFill>
                  <a:srgbClr val="FF0000"/>
                </a:solidFill>
              </a:rPr>
              <a:t> (pigeons &amp; doves)</a:t>
            </a:r>
          </a:p>
          <a:p>
            <a:r>
              <a:rPr lang="en-GB" altLang="en-US" dirty="0"/>
              <a:t>Logging, grazing &amp; agriculture aided invasions by creating suitable habitats</a:t>
            </a:r>
          </a:p>
          <a:p>
            <a:pPr lvl="1"/>
            <a:endParaRPr lang="en-GB" altLang="en-US" dirty="0"/>
          </a:p>
          <a:p>
            <a:pPr lvl="1"/>
            <a:endParaRPr lang="en-GB"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0152"/>
    </mc:Choice>
    <mc:Fallback xmlns="">
      <p:transition spd="slow" advTm="270152"/>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upload.wikimedia.org/wikipedia/commons/f/f8/Acridotheres_tristis.png"/>
          <p:cNvPicPr>
            <a:picLocks noChangeAspect="1" noChangeArrowheads="1"/>
          </p:cNvPicPr>
          <p:nvPr/>
        </p:nvPicPr>
        <p:blipFill>
          <a:blip r:embed="rId4" cstate="print"/>
          <a:srcRect l="12614" t="21396" r="8096" b="8325"/>
          <a:stretch>
            <a:fillRect/>
          </a:stretch>
        </p:blipFill>
        <p:spPr bwMode="auto">
          <a:xfrm>
            <a:off x="5600700" y="3716338"/>
            <a:ext cx="3543300" cy="3141662"/>
          </a:xfrm>
          <a:prstGeom prst="rect">
            <a:avLst/>
          </a:prstGeom>
          <a:noFill/>
          <a:ln w="9525">
            <a:noFill/>
            <a:miter lim="800000"/>
            <a:headEnd/>
            <a:tailEnd/>
          </a:ln>
        </p:spPr>
      </p:pic>
      <p:sp>
        <p:nvSpPr>
          <p:cNvPr id="24579" name="Title 1"/>
          <p:cNvSpPr>
            <a:spLocks noGrp="1"/>
          </p:cNvSpPr>
          <p:nvPr>
            <p:ph type="title"/>
          </p:nvPr>
        </p:nvSpPr>
        <p:spPr>
          <a:xfrm>
            <a:off x="468313" y="0"/>
            <a:ext cx="8229600" cy="777875"/>
          </a:xfrm>
        </p:spPr>
        <p:txBody>
          <a:bodyPr/>
          <a:lstStyle/>
          <a:p>
            <a:r>
              <a:rPr lang="en-GB" altLang="en-US"/>
              <a:t>Common myna in Australia</a:t>
            </a:r>
          </a:p>
        </p:txBody>
      </p:sp>
      <p:sp>
        <p:nvSpPr>
          <p:cNvPr id="22532" name="Content Placeholder 2"/>
          <p:cNvSpPr>
            <a:spLocks noGrp="1"/>
          </p:cNvSpPr>
          <p:nvPr>
            <p:ph idx="1"/>
          </p:nvPr>
        </p:nvSpPr>
        <p:spPr>
          <a:xfrm>
            <a:off x="468313" y="981075"/>
            <a:ext cx="8229600" cy="4525963"/>
          </a:xfrm>
        </p:spPr>
        <p:txBody>
          <a:bodyPr>
            <a:normAutofit fontScale="92500" lnSpcReduction="10000"/>
          </a:bodyPr>
          <a:lstStyle/>
          <a:p>
            <a:r>
              <a:rPr lang="en-GB" altLang="en-US" sz="2800"/>
              <a:t>1860s – introduced in Melbourne market gardens for insect control</a:t>
            </a:r>
          </a:p>
          <a:p>
            <a:r>
              <a:rPr lang="en-GB" altLang="en-US" sz="2800"/>
              <a:t>Now the predominant bird in some urban areas</a:t>
            </a:r>
          </a:p>
          <a:p>
            <a:pPr lvl="1"/>
            <a:r>
              <a:rPr lang="en-GB" altLang="en-US" sz="2400"/>
              <a:t>Cairns – approx. 1000 per sq km</a:t>
            </a:r>
          </a:p>
          <a:p>
            <a:r>
              <a:rPr lang="en-GB" altLang="en-US" sz="2800"/>
              <a:t>Released again in 1960s, to Canberra</a:t>
            </a:r>
          </a:p>
          <a:p>
            <a:pPr lvl="1"/>
            <a:r>
              <a:rPr lang="en-GB" altLang="en-US" sz="2400"/>
              <a:t>12 birds </a:t>
            </a:r>
            <a:r>
              <a:rPr lang="en-GB" altLang="en-US" sz="2400">
                <a:sym typeface="Wingdings" pitchFamily="2" charset="2"/>
              </a:rPr>
              <a:t> 150,000 by 2007</a:t>
            </a:r>
          </a:p>
          <a:p>
            <a:r>
              <a:rPr lang="en-GB" altLang="en-US" sz="2800">
                <a:sym typeface="Wingdings" pitchFamily="2" charset="2"/>
              </a:rPr>
              <a:t>Hole-nester </a:t>
            </a:r>
          </a:p>
          <a:p>
            <a:pPr lvl="1"/>
            <a:r>
              <a:rPr lang="en-GB" altLang="en-US" sz="2400">
                <a:sym typeface="Wingdings" pitchFamily="2" charset="2"/>
              </a:rPr>
              <a:t>outcompetes native birds &amp; </a:t>
            </a:r>
            <a:br>
              <a:rPr lang="en-GB" altLang="en-US" sz="2400">
                <a:sym typeface="Wingdings" pitchFamily="2" charset="2"/>
              </a:rPr>
            </a:br>
            <a:r>
              <a:rPr lang="en-GB" altLang="en-US" sz="2400">
                <a:sym typeface="Wingdings" pitchFamily="2" charset="2"/>
              </a:rPr>
              <a:t>arboreal mammals</a:t>
            </a:r>
          </a:p>
          <a:p>
            <a:pPr lvl="1"/>
            <a:r>
              <a:rPr lang="en-GB" altLang="en-US" sz="2400">
                <a:sym typeface="Wingdings" pitchFamily="2" charset="2"/>
              </a:rPr>
              <a:t>predator</a:t>
            </a:r>
          </a:p>
          <a:p>
            <a:r>
              <a:rPr lang="en-GB" altLang="en-US" sz="2800">
                <a:sym typeface="Wingdings" pitchFamily="2" charset="2"/>
              </a:rPr>
              <a:t>Human nuisance</a:t>
            </a:r>
          </a:p>
          <a:p>
            <a:endParaRPr lang="en-GB" altLang="en-US" sz="2800"/>
          </a:p>
        </p:txBody>
      </p:sp>
      <p:sp>
        <p:nvSpPr>
          <p:cNvPr id="24581" name="TextBox 4"/>
          <p:cNvSpPr txBox="1">
            <a:spLocks noChangeArrowheads="1"/>
          </p:cNvSpPr>
          <p:nvPr/>
        </p:nvSpPr>
        <p:spPr bwMode="auto">
          <a:xfrm>
            <a:off x="1908175" y="6488113"/>
            <a:ext cx="3711575" cy="369887"/>
          </a:xfrm>
          <a:prstGeom prst="rect">
            <a:avLst/>
          </a:prstGeom>
          <a:noFill/>
          <a:ln w="9525">
            <a:noFill/>
            <a:miter lim="800000"/>
            <a:headEnd/>
            <a:tailEnd/>
          </a:ln>
        </p:spPr>
        <p:txBody>
          <a:bodyPr wrap="none">
            <a:spAutoFit/>
          </a:bodyPr>
          <a:lstStyle/>
          <a:p>
            <a:r>
              <a:rPr lang="en-GB" altLang="en-US"/>
              <a:t>Common myna </a:t>
            </a:r>
            <a:r>
              <a:rPr lang="en-GB" altLang="en-US" i="1"/>
              <a:t>Acridotheres tristis</a:t>
            </a:r>
            <a:endParaRPr lang="en-GB"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906"/>
    </mc:Choice>
    <mc:Fallback xmlns="">
      <p:transition spd="slow" advTm="109906"/>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effectLst>
                  <a:outerShdw blurRad="38100" dist="38100" dir="2700000" algn="tl">
                    <a:srgbClr val="000000">
                      <a:alpha val="43137"/>
                    </a:srgbClr>
                  </a:outerShdw>
                </a:effectLst>
              </a:rPr>
              <a:t>Mammals</a:t>
            </a:r>
          </a:p>
        </p:txBody>
      </p:sp>
      <p:sp>
        <p:nvSpPr>
          <p:cNvPr id="3" name="Content Placeholder 2"/>
          <p:cNvSpPr>
            <a:spLocks noGrp="1"/>
          </p:cNvSpPr>
          <p:nvPr>
            <p:ph idx="1"/>
          </p:nvPr>
        </p:nvSpPr>
        <p:spPr>
          <a:xfrm>
            <a:off x="457200" y="1390727"/>
            <a:ext cx="8229600" cy="4525963"/>
          </a:xfrm>
        </p:spPr>
        <p:txBody>
          <a:bodyPr/>
          <a:lstStyle/>
          <a:p>
            <a:r>
              <a:rPr lang="en-GB" dirty="0"/>
              <a:t>Especially damaging on islands</a:t>
            </a:r>
          </a:p>
          <a:p>
            <a:pPr lvl="1"/>
            <a:r>
              <a:rPr lang="en-GB" dirty="0"/>
              <a:t>Goats</a:t>
            </a:r>
          </a:p>
          <a:p>
            <a:pPr lvl="1"/>
            <a:r>
              <a:rPr lang="en-GB" dirty="0"/>
              <a:t>Pigs</a:t>
            </a:r>
          </a:p>
          <a:p>
            <a:pPr lvl="1"/>
            <a:r>
              <a:rPr lang="en-GB" dirty="0"/>
              <a:t>Dogs </a:t>
            </a:r>
          </a:p>
          <a:p>
            <a:pPr lvl="1"/>
            <a:r>
              <a:rPr lang="en-GB" dirty="0"/>
              <a:t>Cats</a:t>
            </a:r>
          </a:p>
          <a:p>
            <a:pPr lvl="1"/>
            <a:r>
              <a:rPr lang="en-GB" dirty="0"/>
              <a:t>Rodents</a:t>
            </a:r>
          </a:p>
        </p:txBody>
      </p:sp>
      <p:pic>
        <p:nvPicPr>
          <p:cNvPr id="5" name="Picture 3" descr="http://th08.deviantart.net/fs71/PRE/f/2013/105/8/c/invasive_species_by_vikingalligator-d61u8vy.jpg">
            <a:extLst>
              <a:ext uri="{FF2B5EF4-FFF2-40B4-BE49-F238E27FC236}">
                <a16:creationId xmlns:a16="http://schemas.microsoft.com/office/drawing/2014/main" id="{9FB7D929-9EE6-4A05-87DD-87314E2A428D}"/>
              </a:ext>
            </a:extLst>
          </p:cNvPr>
          <p:cNvPicPr>
            <a:picLocks noChangeAspect="1" noChangeArrowheads="1"/>
          </p:cNvPicPr>
          <p:nvPr/>
        </p:nvPicPr>
        <p:blipFill>
          <a:blip r:embed="rId3" cstate="print"/>
          <a:srcRect/>
          <a:stretch>
            <a:fillRect/>
          </a:stretch>
        </p:blipFill>
        <p:spPr bwMode="auto">
          <a:xfrm>
            <a:off x="4348758" y="2132856"/>
            <a:ext cx="4338042" cy="4338042"/>
          </a:xfrm>
          <a:prstGeom prst="rect">
            <a:avLst/>
          </a:prstGeom>
          <a:noFill/>
          <a:ln w="9525">
            <a:noFill/>
            <a:miter lim="800000"/>
            <a:headEnd/>
            <a:tailEnd/>
          </a:ln>
        </p:spPr>
      </p:pic>
    </p:spTree>
    <p:extLst>
      <p:ext uri="{BB962C8B-B14F-4D97-AF65-F5344CB8AC3E}">
        <p14:creationId xmlns:p14="http://schemas.microsoft.com/office/powerpoint/2010/main" val="1554825793"/>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578E-3EF0-46E8-87A2-10F32870A3D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067CC04-517F-43A3-9194-47E305413351}"/>
              </a:ext>
            </a:extLst>
          </p:cNvPr>
          <p:cNvPicPr>
            <a:picLocks noChangeAspect="1"/>
          </p:cNvPicPr>
          <p:nvPr/>
        </p:nvPicPr>
        <p:blipFill rotWithShape="1">
          <a:blip r:embed="rId3"/>
          <a:srcRect l="18841" t="20601" r="20379" b="38046"/>
          <a:stretch/>
        </p:blipFill>
        <p:spPr>
          <a:xfrm>
            <a:off x="251520" y="188640"/>
            <a:ext cx="8688238" cy="3325128"/>
          </a:xfrm>
          <a:prstGeom prst="rect">
            <a:avLst/>
          </a:prstGeom>
        </p:spPr>
      </p:pic>
      <p:sp>
        <p:nvSpPr>
          <p:cNvPr id="6" name="TextBox 5">
            <a:extLst>
              <a:ext uri="{FF2B5EF4-FFF2-40B4-BE49-F238E27FC236}">
                <a16:creationId xmlns:a16="http://schemas.microsoft.com/office/drawing/2014/main" id="{C6B90253-4263-4853-B33D-98422F07E337}"/>
              </a:ext>
            </a:extLst>
          </p:cNvPr>
          <p:cNvSpPr txBox="1"/>
          <p:nvPr/>
        </p:nvSpPr>
        <p:spPr>
          <a:xfrm>
            <a:off x="630221" y="3721040"/>
            <a:ext cx="8064896" cy="2862322"/>
          </a:xfrm>
          <a:prstGeom prst="rect">
            <a:avLst/>
          </a:prstGeom>
          <a:noFill/>
        </p:spPr>
        <p:txBody>
          <a:bodyPr wrap="square" rtlCol="0">
            <a:spAutoFit/>
          </a:bodyPr>
          <a:lstStyle/>
          <a:p>
            <a:r>
              <a:rPr lang="en-GB" b="1" dirty="0"/>
              <a:t>Fig. 2. </a:t>
            </a:r>
            <a:r>
              <a:rPr lang="en-GB" dirty="0"/>
              <a:t>Numbers of threatened and extinct bird (B), mammal (M), and reptile (R) species negatively affected by invasive mammalian predators. </a:t>
            </a:r>
          </a:p>
          <a:p>
            <a:endParaRPr lang="en-GB" dirty="0"/>
          </a:p>
          <a:p>
            <a:r>
              <a:rPr lang="en-GB" dirty="0"/>
              <a:t>Grey bars: total number of extinct and threatened species</a:t>
            </a:r>
          </a:p>
          <a:p>
            <a:r>
              <a:rPr lang="en-GB" dirty="0"/>
              <a:t>Red bars: extinct species </a:t>
            </a:r>
          </a:p>
          <a:p>
            <a:endParaRPr lang="en-GB" dirty="0"/>
          </a:p>
          <a:p>
            <a:r>
              <a:rPr lang="en-GB" dirty="0"/>
              <a:t>Predators affecting &lt;15 species are not shown here. Predators (L to R) are the cat, rodents, dog, pig, small Indian mongoose, red fox, and stoat.</a:t>
            </a:r>
          </a:p>
          <a:p>
            <a:endParaRPr lang="en-GB" dirty="0"/>
          </a:p>
          <a:p>
            <a:r>
              <a:rPr lang="en-GB" b="1" dirty="0"/>
              <a:t>Source: </a:t>
            </a:r>
            <a:r>
              <a:rPr lang="en-GB" dirty="0"/>
              <a:t>Doherty et al., 2016. </a:t>
            </a:r>
            <a:r>
              <a:rPr lang="en-GB" i="1" dirty="0"/>
              <a:t>PNAS</a:t>
            </a:r>
            <a:r>
              <a:rPr lang="en-GB" dirty="0"/>
              <a:t> </a:t>
            </a:r>
            <a:r>
              <a:rPr lang="en-US" dirty="0"/>
              <a:t>113: 11261-11265.</a:t>
            </a:r>
          </a:p>
        </p:txBody>
      </p:sp>
    </p:spTree>
    <p:extLst>
      <p:ext uri="{BB962C8B-B14F-4D97-AF65-F5344CB8AC3E}">
        <p14:creationId xmlns:p14="http://schemas.microsoft.com/office/powerpoint/2010/main" val="4119417799"/>
      </p:ext>
    </p:extLst>
  </p:cSld>
  <p:clrMapOvr>
    <a:masterClrMapping/>
  </p:clrMapOvr>
  <mc:AlternateContent xmlns:mc="http://schemas.openxmlformats.org/markup-compatibility/2006" xmlns:p14="http://schemas.microsoft.com/office/powerpoint/2010/main">
    <mc:Choice Requires="p14">
      <p:transition spd="slow" p14:dur="2000" advTm="139546"/>
    </mc:Choice>
    <mc:Fallback xmlns="">
      <p:transition spd="slow" advTm="13954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3E9E-305D-4752-AFA0-0096E3D32800}"/>
              </a:ext>
            </a:extLst>
          </p:cNvPr>
          <p:cNvSpPr>
            <a:spLocks noGrp="1"/>
          </p:cNvSpPr>
          <p:nvPr>
            <p:ph type="title"/>
          </p:nvPr>
        </p:nvSpPr>
        <p:spPr/>
        <p:txBody>
          <a:bodyPr>
            <a:normAutofit fontScale="90000"/>
          </a:bodyPr>
          <a:lstStyle/>
          <a:p>
            <a:r>
              <a:rPr lang="en-GB" sz="4400" b="1" dirty="0">
                <a:solidFill>
                  <a:srgbClr val="000000"/>
                </a:solidFill>
                <a:latin typeface="Calibri" pitchFamily="34" charset="0"/>
              </a:rPr>
              <a:t>Invasive Species 2 –</a:t>
            </a:r>
            <a:br>
              <a:rPr lang="en-GB" sz="4400" b="1" dirty="0">
                <a:solidFill>
                  <a:srgbClr val="000000"/>
                </a:solidFill>
                <a:latin typeface="Calibri" pitchFamily="34" charset="0"/>
              </a:rPr>
            </a:br>
            <a:r>
              <a:rPr lang="en-GB" altLang="en-US" b="1" dirty="0"/>
              <a:t>Biodiversity Impacts</a:t>
            </a:r>
            <a:endParaRPr lang="en-US" dirty="0"/>
          </a:p>
        </p:txBody>
      </p:sp>
      <p:sp>
        <p:nvSpPr>
          <p:cNvPr id="3" name="Content Placeholder 2">
            <a:extLst>
              <a:ext uri="{FF2B5EF4-FFF2-40B4-BE49-F238E27FC236}">
                <a16:creationId xmlns:a16="http://schemas.microsoft.com/office/drawing/2014/main" id="{9F82AD53-20FC-4506-9FD0-8116A0592DCC}"/>
              </a:ext>
            </a:extLst>
          </p:cNvPr>
          <p:cNvSpPr>
            <a:spLocks noGrp="1"/>
          </p:cNvSpPr>
          <p:nvPr>
            <p:ph sz="half" idx="1"/>
          </p:nvPr>
        </p:nvSpPr>
        <p:spPr/>
        <p:txBody>
          <a:bodyPr>
            <a:normAutofit fontScale="92500" lnSpcReduction="20000"/>
          </a:bodyPr>
          <a:lstStyle/>
          <a:p>
            <a:pPr marL="0" indent="0">
              <a:buNone/>
            </a:pPr>
            <a:r>
              <a:rPr lang="en-US" b="1" dirty="0">
                <a:solidFill>
                  <a:schemeClr val="bg1">
                    <a:lumMod val="50000"/>
                  </a:schemeClr>
                </a:solidFill>
              </a:rPr>
              <a:t>Part </a:t>
            </a:r>
            <a:r>
              <a:rPr lang="en-US" b="1" dirty="0" err="1">
                <a:solidFill>
                  <a:schemeClr val="bg1">
                    <a:lumMod val="50000"/>
                  </a:schemeClr>
                </a:solidFill>
              </a:rPr>
              <a:t>i</a:t>
            </a:r>
            <a:endParaRPr lang="en-US" b="1" dirty="0">
              <a:solidFill>
                <a:schemeClr val="bg1">
                  <a:lumMod val="50000"/>
                </a:schemeClr>
              </a:solidFill>
            </a:endParaRPr>
          </a:p>
          <a:p>
            <a:r>
              <a:rPr lang="en-US" dirty="0">
                <a:solidFill>
                  <a:schemeClr val="bg1">
                    <a:lumMod val="50000"/>
                  </a:schemeClr>
                </a:solidFill>
              </a:rPr>
              <a:t>Introduction</a:t>
            </a:r>
          </a:p>
          <a:p>
            <a:r>
              <a:rPr lang="en-US" dirty="0">
                <a:solidFill>
                  <a:schemeClr val="bg1">
                    <a:lumMod val="50000"/>
                  </a:schemeClr>
                </a:solidFill>
              </a:rPr>
              <a:t>Sea birds &amp; fishes</a:t>
            </a:r>
            <a:br>
              <a:rPr lang="en-US" dirty="0">
                <a:solidFill>
                  <a:schemeClr val="bg1">
                    <a:lumMod val="50000"/>
                  </a:schemeClr>
                </a:solidFill>
              </a:rPr>
            </a:br>
            <a:endParaRPr lang="en-US" dirty="0">
              <a:solidFill>
                <a:schemeClr val="bg1">
                  <a:lumMod val="50000"/>
                </a:schemeClr>
              </a:solidFill>
            </a:endParaRPr>
          </a:p>
          <a:p>
            <a:pPr marL="0" indent="0">
              <a:buNone/>
            </a:pPr>
            <a:r>
              <a:rPr lang="en-US" b="1" dirty="0">
                <a:solidFill>
                  <a:schemeClr val="bg1">
                    <a:lumMod val="50000"/>
                  </a:schemeClr>
                </a:solidFill>
              </a:rPr>
              <a:t>Part ii</a:t>
            </a:r>
          </a:p>
          <a:p>
            <a:r>
              <a:rPr lang="en-US" dirty="0">
                <a:solidFill>
                  <a:schemeClr val="bg1">
                    <a:lumMod val="50000"/>
                  </a:schemeClr>
                </a:solidFill>
              </a:rPr>
              <a:t>Reptiles &amp; amphibians</a:t>
            </a:r>
            <a:br>
              <a:rPr lang="en-US" dirty="0">
                <a:solidFill>
                  <a:schemeClr val="bg1">
                    <a:lumMod val="50000"/>
                  </a:schemeClr>
                </a:solidFill>
              </a:rPr>
            </a:br>
            <a:endParaRPr lang="en-US" dirty="0">
              <a:solidFill>
                <a:schemeClr val="bg1">
                  <a:lumMod val="50000"/>
                </a:schemeClr>
              </a:solidFill>
            </a:endParaRPr>
          </a:p>
          <a:p>
            <a:pPr marL="0" indent="0">
              <a:buNone/>
            </a:pPr>
            <a:r>
              <a:rPr lang="en-US" b="1" dirty="0">
                <a:solidFill>
                  <a:schemeClr val="bg1">
                    <a:lumMod val="50000"/>
                  </a:schemeClr>
                </a:solidFill>
              </a:rPr>
              <a:t>Part iii</a:t>
            </a:r>
          </a:p>
          <a:p>
            <a:r>
              <a:rPr lang="en-US" dirty="0">
                <a:solidFill>
                  <a:schemeClr val="bg1">
                    <a:lumMod val="50000"/>
                  </a:schemeClr>
                </a:solidFill>
              </a:rPr>
              <a:t>Evolutionary effects</a:t>
            </a:r>
          </a:p>
          <a:p>
            <a:r>
              <a:rPr lang="en-US" dirty="0">
                <a:solidFill>
                  <a:schemeClr val="bg1">
                    <a:lumMod val="50000"/>
                  </a:schemeClr>
                </a:solidFill>
              </a:rPr>
              <a:t>Birds</a:t>
            </a:r>
          </a:p>
          <a:p>
            <a:r>
              <a:rPr lang="en-US" dirty="0">
                <a:solidFill>
                  <a:schemeClr val="bg1">
                    <a:lumMod val="50000"/>
                  </a:schemeClr>
                </a:solidFill>
              </a:rPr>
              <a:t>Mammals</a:t>
            </a:r>
          </a:p>
        </p:txBody>
      </p:sp>
      <p:sp>
        <p:nvSpPr>
          <p:cNvPr id="9" name="Content Placeholder 8">
            <a:extLst>
              <a:ext uri="{FF2B5EF4-FFF2-40B4-BE49-F238E27FC236}">
                <a16:creationId xmlns:a16="http://schemas.microsoft.com/office/drawing/2014/main" id="{6B623100-F9AA-4566-881B-D16233888BC9}"/>
              </a:ext>
            </a:extLst>
          </p:cNvPr>
          <p:cNvSpPr>
            <a:spLocks noGrp="1"/>
          </p:cNvSpPr>
          <p:nvPr>
            <p:ph sz="half" idx="2"/>
          </p:nvPr>
        </p:nvSpPr>
        <p:spPr/>
        <p:txBody>
          <a:bodyPr>
            <a:normAutofit fontScale="92500" lnSpcReduction="20000"/>
          </a:bodyPr>
          <a:lstStyle/>
          <a:p>
            <a:pPr marL="0" indent="0">
              <a:buNone/>
            </a:pPr>
            <a:r>
              <a:rPr lang="en-US" b="1" dirty="0"/>
              <a:t>Part iv</a:t>
            </a:r>
          </a:p>
          <a:p>
            <a:r>
              <a:rPr lang="en-US" dirty="0"/>
              <a:t>Rodents</a:t>
            </a:r>
          </a:p>
          <a:p>
            <a:r>
              <a:rPr lang="en-US" dirty="0"/>
              <a:t>Conclusions</a:t>
            </a:r>
          </a:p>
        </p:txBody>
      </p:sp>
    </p:spTree>
    <p:extLst>
      <p:ext uri="{BB962C8B-B14F-4D97-AF65-F5344CB8AC3E}">
        <p14:creationId xmlns:p14="http://schemas.microsoft.com/office/powerpoint/2010/main" val="2241096051"/>
      </p:ext>
    </p:extLst>
  </p:cSld>
  <p:clrMapOvr>
    <a:masterClrMapping/>
  </p:clrMapOvr>
  <mc:AlternateContent xmlns:mc="http://schemas.openxmlformats.org/markup-compatibility/2006" xmlns:p14="http://schemas.microsoft.com/office/powerpoint/2010/main">
    <mc:Choice Requires="p14">
      <p:transition spd="slow" p14:dur="2000" advTm="15049"/>
    </mc:Choice>
    <mc:Fallback xmlns="">
      <p:transition spd="slow" advTm="1504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Grey squirrel standing up on its hind legs"/>
          <p:cNvPicPr>
            <a:picLocks noChangeAspect="1" noChangeArrowheads="1"/>
          </p:cNvPicPr>
          <p:nvPr/>
        </p:nvPicPr>
        <p:blipFill>
          <a:blip r:embed="rId3" cstate="print"/>
          <a:srcRect/>
          <a:stretch>
            <a:fillRect/>
          </a:stretch>
        </p:blipFill>
        <p:spPr bwMode="auto">
          <a:xfrm>
            <a:off x="-28575" y="1196975"/>
            <a:ext cx="9172575" cy="5661025"/>
          </a:xfrm>
          <a:prstGeom prst="rect">
            <a:avLst/>
          </a:prstGeom>
          <a:noFill/>
          <a:ln w="9525">
            <a:noFill/>
            <a:miter lim="800000"/>
            <a:headEnd/>
            <a:tailEnd/>
          </a:ln>
        </p:spPr>
      </p:pic>
      <p:sp>
        <p:nvSpPr>
          <p:cNvPr id="30723" name="Title 1"/>
          <p:cNvSpPr>
            <a:spLocks noGrp="1"/>
          </p:cNvSpPr>
          <p:nvPr>
            <p:ph type="title" idx="4294967295"/>
          </p:nvPr>
        </p:nvSpPr>
        <p:spPr>
          <a:xfrm>
            <a:off x="468313" y="0"/>
            <a:ext cx="8229600" cy="1196975"/>
          </a:xfrm>
        </p:spPr>
        <p:txBody>
          <a:bodyPr/>
          <a:lstStyle/>
          <a:p>
            <a:r>
              <a:rPr lang="en-GB" altLang="en-US" sz="4800" b="1" dirty="0"/>
              <a:t>Rodents</a:t>
            </a:r>
          </a:p>
        </p:txBody>
      </p:sp>
      <p:sp>
        <p:nvSpPr>
          <p:cNvPr id="30724" name="Content Placeholder 2"/>
          <p:cNvSpPr>
            <a:spLocks noGrp="1"/>
          </p:cNvSpPr>
          <p:nvPr>
            <p:ph idx="4294967295"/>
          </p:nvPr>
        </p:nvSpPr>
        <p:spPr>
          <a:xfrm>
            <a:off x="250825" y="1268413"/>
            <a:ext cx="8642350" cy="5256212"/>
          </a:xfrm>
        </p:spPr>
        <p:txBody>
          <a:bodyPr/>
          <a:lstStyle/>
          <a:p>
            <a:r>
              <a:rPr lang="en-US" altLang="en-US" dirty="0">
                <a:solidFill>
                  <a:schemeClr val="bg1"/>
                </a:solidFill>
              </a:rPr>
              <a:t>Squirrels</a:t>
            </a:r>
          </a:p>
          <a:p>
            <a:r>
              <a:rPr lang="en-US" altLang="en-US" dirty="0">
                <a:solidFill>
                  <a:schemeClr val="bg1"/>
                </a:solidFill>
              </a:rPr>
              <a:t>Coypu</a:t>
            </a:r>
            <a:endParaRPr lang="en-US" altLang="en-US" sz="1400" dirty="0">
              <a:solidFill>
                <a:schemeClr val="bg1"/>
              </a:solidFill>
            </a:endParaRPr>
          </a:p>
          <a:p>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75684"/>
    </mc:Choice>
    <mc:Fallback xmlns="">
      <p:transition spd="slow" advTm="7568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468313" y="260350"/>
            <a:ext cx="8229600" cy="792163"/>
          </a:xfrm>
        </p:spPr>
        <p:txBody>
          <a:bodyPr>
            <a:normAutofit fontScale="90000"/>
          </a:bodyPr>
          <a:lstStyle/>
          <a:p>
            <a:r>
              <a:rPr lang="en-GB" altLang="en-US"/>
              <a:t>N. American beaver </a:t>
            </a:r>
            <a:r>
              <a:rPr lang="en-GB" altLang="en-US" i="1"/>
              <a:t>Castor canadensis</a:t>
            </a:r>
          </a:p>
        </p:txBody>
      </p:sp>
      <p:sp>
        <p:nvSpPr>
          <p:cNvPr id="32771" name="Rectangle 3"/>
          <p:cNvSpPr>
            <a:spLocks noGrp="1" noChangeArrowheads="1"/>
          </p:cNvSpPr>
          <p:nvPr>
            <p:ph type="body" idx="4294967295"/>
          </p:nvPr>
        </p:nvSpPr>
        <p:spPr>
          <a:xfrm>
            <a:off x="468313" y="1052513"/>
            <a:ext cx="8229600" cy="2736850"/>
          </a:xfrm>
        </p:spPr>
        <p:txBody>
          <a:bodyPr>
            <a:normAutofit fontScale="92500" lnSpcReduction="10000"/>
          </a:bodyPr>
          <a:lstStyle/>
          <a:p>
            <a:r>
              <a:rPr lang="en-GB" altLang="en-US" dirty="0"/>
              <a:t>Ecosystem engineers – damming &amp; foraging modifies riparian &amp; stream habitats</a:t>
            </a:r>
          </a:p>
          <a:p>
            <a:r>
              <a:rPr lang="en-GB" altLang="en-US" dirty="0"/>
              <a:t>Introduction to Argentina (1946) &amp; spread into Chile</a:t>
            </a:r>
          </a:p>
          <a:p>
            <a:pPr lvl="1"/>
            <a:r>
              <a:rPr lang="en-GB" altLang="en-US" dirty="0"/>
              <a:t>Causes extensive riparian deforestation &amp; modified watershed</a:t>
            </a:r>
          </a:p>
          <a:p>
            <a:pPr lvl="1"/>
            <a:endParaRPr lang="en-GB" altLang="en-US" dirty="0"/>
          </a:p>
        </p:txBody>
      </p:sp>
      <p:pic>
        <p:nvPicPr>
          <p:cNvPr id="32772" name="Picture 4" descr="File:American Beaver.jpg">
            <a:hlinkClick r:id="rId3"/>
          </p:cNvPr>
          <p:cNvPicPr>
            <a:picLocks noChangeAspect="1" noChangeArrowheads="1"/>
          </p:cNvPicPr>
          <p:nvPr/>
        </p:nvPicPr>
        <p:blipFill>
          <a:blip r:embed="rId4" cstate="print"/>
          <a:srcRect/>
          <a:stretch>
            <a:fillRect/>
          </a:stretch>
        </p:blipFill>
        <p:spPr bwMode="auto">
          <a:xfrm>
            <a:off x="323850" y="4005263"/>
            <a:ext cx="2841625" cy="2852737"/>
          </a:xfrm>
          <a:prstGeom prst="rect">
            <a:avLst/>
          </a:prstGeom>
          <a:noFill/>
          <a:ln w="9525">
            <a:noFill/>
            <a:miter lim="800000"/>
            <a:headEnd/>
            <a:tailEnd/>
          </a:ln>
        </p:spPr>
      </p:pic>
      <p:pic>
        <p:nvPicPr>
          <p:cNvPr id="32773" name="Picture 5" descr="Pablo Kunzle, a park ranger in Tierra del Fuego National Park on Argentina's southernmost fringe, shows off the trunk of a tree whittled down by beavers. &quot;Unfortunately,&quot; Kunzle says, &quot;they're almost the perfect machine.&quot; Once the tree is toppled, he says, it'll be used to buttress the beaver's dam or lodge."/>
          <p:cNvPicPr>
            <a:picLocks noChangeAspect="1" noChangeArrowheads="1"/>
          </p:cNvPicPr>
          <p:nvPr/>
        </p:nvPicPr>
        <p:blipFill>
          <a:blip r:embed="rId5" cstate="print"/>
          <a:srcRect/>
          <a:stretch>
            <a:fillRect/>
          </a:stretch>
        </p:blipFill>
        <p:spPr bwMode="auto">
          <a:xfrm>
            <a:off x="5508625" y="3789363"/>
            <a:ext cx="3348038" cy="2509837"/>
          </a:xfrm>
          <a:prstGeom prst="rect">
            <a:avLst/>
          </a:prstGeom>
          <a:noFill/>
          <a:ln w="9525">
            <a:noFill/>
            <a:miter lim="800000"/>
            <a:headEnd/>
            <a:tailEnd/>
          </a:ln>
        </p:spPr>
      </p:pic>
      <p:sp>
        <p:nvSpPr>
          <p:cNvPr id="32774" name="Text Box 6"/>
          <p:cNvSpPr txBox="1">
            <a:spLocks noChangeArrowheads="1"/>
          </p:cNvSpPr>
          <p:nvPr/>
        </p:nvSpPr>
        <p:spPr bwMode="auto">
          <a:xfrm>
            <a:off x="4140200" y="6308725"/>
            <a:ext cx="5003800" cy="487363"/>
          </a:xfrm>
          <a:prstGeom prst="rect">
            <a:avLst/>
          </a:prstGeom>
          <a:noFill/>
          <a:ln w="9525">
            <a:noFill/>
            <a:miter lim="800000"/>
            <a:headEnd/>
            <a:tailEnd/>
          </a:ln>
        </p:spPr>
        <p:txBody>
          <a:bodyPr>
            <a:spAutoFit/>
          </a:bodyPr>
          <a:lstStyle/>
          <a:p>
            <a:pPr algn="r"/>
            <a:r>
              <a:rPr lang="en-GB" altLang="en-US" sz="1400"/>
              <a:t>Tree damage in Tierra del Fuego National Park, Argentina</a:t>
            </a:r>
            <a:r>
              <a:rPr lang="en-GB" altLang="en-US" sz="1200"/>
              <a:t> </a:t>
            </a:r>
          </a:p>
          <a:p>
            <a:pPr algn="r"/>
            <a:r>
              <a:rPr lang="en-GB" altLang="en-US" sz="1200"/>
              <a:t>Photo: Juan Forero / NPR</a:t>
            </a:r>
          </a:p>
        </p:txBody>
      </p:sp>
    </p:spTree>
  </p:cSld>
  <p:clrMapOvr>
    <a:masterClrMapping/>
  </p:clrMapOvr>
  <mc:AlternateContent xmlns:mc="http://schemas.openxmlformats.org/markup-compatibility/2006" xmlns:p14="http://schemas.microsoft.com/office/powerpoint/2010/main">
    <mc:Choice Requires="p14">
      <p:transition spd="slow" p14:dur="2000" advTm="167339"/>
    </mc:Choice>
    <mc:Fallback xmlns="">
      <p:transition spd="slow" advTm="16733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4294967295"/>
          </p:nvPr>
        </p:nvSpPr>
        <p:spPr>
          <a:xfrm>
            <a:off x="250825" y="1125538"/>
            <a:ext cx="8642350" cy="5399087"/>
          </a:xfrm>
        </p:spPr>
        <p:txBody>
          <a:bodyPr/>
          <a:lstStyle/>
          <a:p>
            <a:r>
              <a:rPr lang="en-US" altLang="en-US" sz="2800"/>
              <a:t>Mice</a:t>
            </a:r>
          </a:p>
          <a:p>
            <a:pPr lvl="1"/>
            <a:r>
              <a:rPr lang="en-US" altLang="en-US" sz="2400"/>
              <a:t>House mouse (</a:t>
            </a:r>
            <a:r>
              <a:rPr lang="en-US" altLang="en-US" sz="2400" i="1"/>
              <a:t>Mus musculus</a:t>
            </a:r>
            <a:r>
              <a:rPr lang="en-US" altLang="en-US" sz="2400"/>
              <a:t>)</a:t>
            </a:r>
          </a:p>
          <a:p>
            <a:pPr lvl="2"/>
            <a:r>
              <a:rPr lang="en-US" altLang="en-US"/>
              <a:t>stored food pest / disease / household nuisance</a:t>
            </a:r>
          </a:p>
          <a:p>
            <a:pPr lvl="2"/>
            <a:r>
              <a:rPr lang="en-US" altLang="en-US"/>
              <a:t>ecological effects less well known (co-occurs with rats)</a:t>
            </a:r>
          </a:p>
          <a:p>
            <a:r>
              <a:rPr lang="en-US" altLang="en-US" sz="2800"/>
              <a:t>Voles </a:t>
            </a:r>
          </a:p>
          <a:p>
            <a:pPr lvl="1"/>
            <a:r>
              <a:rPr lang="en-US" altLang="en-US" sz="2400"/>
              <a:t>e.g. bank vole UK to Ireland; common vole UK to Orkney</a:t>
            </a:r>
          </a:p>
          <a:p>
            <a:pPr lvl="2"/>
            <a:r>
              <a:rPr lang="en-US" altLang="en-US"/>
              <a:t>major effects not detected</a:t>
            </a:r>
          </a:p>
          <a:p>
            <a:endParaRPr lang="en-US" altLang="en-US" sz="2800"/>
          </a:p>
          <a:p>
            <a:r>
              <a:rPr lang="en-US" altLang="en-US" sz="2800"/>
              <a:t>Five key rat species introduced over last 10,000 years</a:t>
            </a:r>
          </a:p>
          <a:p>
            <a:pPr lvl="1"/>
            <a:r>
              <a:rPr lang="en-US" altLang="en-US" sz="2200"/>
              <a:t>Black rat (</a:t>
            </a:r>
            <a:r>
              <a:rPr lang="en-US" altLang="en-US" sz="2200" i="1"/>
              <a:t>Rattus rattus</a:t>
            </a:r>
            <a:r>
              <a:rPr lang="en-US" altLang="en-US" sz="2200"/>
              <a:t>), Brown rat (</a:t>
            </a:r>
            <a:r>
              <a:rPr lang="en-US" altLang="en-US" sz="2200" i="1"/>
              <a:t>R. norvegicus</a:t>
            </a:r>
            <a:r>
              <a:rPr lang="en-US" altLang="en-US" sz="2200"/>
              <a:t>), Oriental house rat (</a:t>
            </a:r>
            <a:r>
              <a:rPr lang="en-US" altLang="en-US" sz="2200" i="1"/>
              <a:t>R. tanezumi</a:t>
            </a:r>
            <a:r>
              <a:rPr lang="en-US" altLang="en-US" sz="2200"/>
              <a:t>), Large spiny rat (</a:t>
            </a:r>
            <a:r>
              <a:rPr lang="en-US" altLang="en-US" sz="2200" i="1"/>
              <a:t>R. praetor</a:t>
            </a:r>
            <a:r>
              <a:rPr lang="en-US" altLang="en-US" sz="2200"/>
              <a:t>), Pacific rat (</a:t>
            </a:r>
            <a:r>
              <a:rPr lang="en-US" altLang="en-US" sz="2200" i="1"/>
              <a:t>R. exulans</a:t>
            </a:r>
            <a:r>
              <a:rPr lang="en-US" altLang="en-US" sz="2200"/>
              <a:t>)</a:t>
            </a:r>
          </a:p>
          <a:p>
            <a:endParaRPr lang="en-US" altLang="en-US"/>
          </a:p>
          <a:p>
            <a:endParaRPr lang="en-US" altLang="en-US"/>
          </a:p>
        </p:txBody>
      </p:sp>
      <p:sp>
        <p:nvSpPr>
          <p:cNvPr id="5" name="Title 1"/>
          <p:cNvSpPr txBox="1">
            <a:spLocks/>
          </p:cNvSpPr>
          <p:nvPr/>
        </p:nvSpPr>
        <p:spPr bwMode="auto">
          <a:xfrm>
            <a:off x="468313" y="0"/>
            <a:ext cx="8229600" cy="1196975"/>
          </a:xfrm>
          <a:prstGeom prst="rect">
            <a:avLst/>
          </a:prstGeom>
          <a:noFill/>
          <a:ln w="9525">
            <a:noFill/>
            <a:miter lim="800000"/>
            <a:headEnd/>
            <a:tailEnd/>
          </a:ln>
        </p:spPr>
        <p:txBody>
          <a:bodyPr anchor="ctr"/>
          <a:lstStyle/>
          <a:p>
            <a:pPr algn="ctr" eaLnBrk="0" hangingPunct="0">
              <a:defRPr/>
            </a:pPr>
            <a:r>
              <a:rPr lang="en-GB" sz="4800" b="1" kern="0">
                <a:solidFill>
                  <a:schemeClr val="tx2"/>
                </a:solidFill>
                <a:latin typeface="Calibri" pitchFamily="34" charset="0"/>
                <a:ea typeface="+mj-ea"/>
                <a:cs typeface="+mj-cs"/>
              </a:rPr>
              <a:t>Rodents</a:t>
            </a:r>
            <a:endParaRPr lang="en-GB" sz="4800" b="1" kern="0" dirty="0">
              <a:solidFill>
                <a:schemeClr val="tx2"/>
              </a:solidFill>
              <a:latin typeface="Calibri" pitchFamily="34" charset="0"/>
              <a:ea typeface="+mj-ea"/>
              <a:cs typeface="+mj-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90707"/>
    </mc:Choice>
    <mc:Fallback xmlns="">
      <p:transition spd="slow" advTm="190707"/>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260350"/>
            <a:ext cx="7235825" cy="792163"/>
          </a:xfrm>
        </p:spPr>
        <p:txBody>
          <a:bodyPr/>
          <a:lstStyle/>
          <a:p>
            <a:r>
              <a:rPr lang="en-US" altLang="en-US"/>
              <a:t>Brown rat (</a:t>
            </a:r>
            <a:r>
              <a:rPr lang="en-US" altLang="en-US" i="1"/>
              <a:t>Rattus norvegicus</a:t>
            </a:r>
            <a:r>
              <a:rPr lang="en-US" altLang="en-US"/>
              <a:t>)</a:t>
            </a:r>
            <a:endParaRPr lang="en-GB" altLang="en-US"/>
          </a:p>
        </p:txBody>
      </p:sp>
      <p:sp>
        <p:nvSpPr>
          <p:cNvPr id="34819" name="Content Placeholder 2"/>
          <p:cNvSpPr>
            <a:spLocks noGrp="1"/>
          </p:cNvSpPr>
          <p:nvPr>
            <p:ph idx="1"/>
          </p:nvPr>
        </p:nvSpPr>
        <p:spPr>
          <a:xfrm>
            <a:off x="251520" y="1412776"/>
            <a:ext cx="8229600" cy="2793449"/>
          </a:xfrm>
        </p:spPr>
        <p:txBody>
          <a:bodyPr>
            <a:normAutofit fontScale="92500" lnSpcReduction="10000"/>
          </a:bodyPr>
          <a:lstStyle/>
          <a:p>
            <a:r>
              <a:rPr lang="en-GB" altLang="en-US" dirty="0"/>
              <a:t>Native to SE Siberia, N China, N Japan</a:t>
            </a:r>
          </a:p>
          <a:p>
            <a:r>
              <a:rPr lang="en-GB" altLang="en-US" dirty="0"/>
              <a:t>18</a:t>
            </a:r>
            <a:r>
              <a:rPr lang="en-GB" altLang="en-US" baseline="30000" dirty="0"/>
              <a:t>th</a:t>
            </a:r>
            <a:r>
              <a:rPr lang="en-GB" altLang="en-US" dirty="0"/>
              <a:t> C invader of W Europe </a:t>
            </a:r>
          </a:p>
          <a:p>
            <a:pPr lvl="1"/>
            <a:r>
              <a:rPr lang="en-GB" altLang="en-US" dirty="0"/>
              <a:t>then spread globally from European ports</a:t>
            </a:r>
          </a:p>
          <a:p>
            <a:pPr lvl="1"/>
            <a:r>
              <a:rPr lang="en-GB" altLang="en-US" dirty="0"/>
              <a:t>thrives in anthropogenic habitats</a:t>
            </a:r>
          </a:p>
          <a:p>
            <a:pPr lvl="1"/>
            <a:r>
              <a:rPr lang="en-GB" altLang="en-US" dirty="0"/>
              <a:t>poor climber but well adapted to water</a:t>
            </a:r>
          </a:p>
          <a:p>
            <a:pPr lvl="1"/>
            <a:r>
              <a:rPr lang="en-GB" altLang="en-US" dirty="0"/>
              <a:t>preys heavily on marine &amp; land birds</a:t>
            </a:r>
          </a:p>
        </p:txBody>
      </p:sp>
      <p:pic>
        <p:nvPicPr>
          <p:cNvPr id="34821" name="Picture 2" descr="File:Brown rat distribution.png"/>
          <p:cNvPicPr>
            <a:picLocks noChangeAspect="1" noChangeArrowheads="1"/>
          </p:cNvPicPr>
          <p:nvPr/>
        </p:nvPicPr>
        <p:blipFill>
          <a:blip r:embed="rId3" cstate="print"/>
          <a:srcRect/>
          <a:stretch>
            <a:fillRect/>
          </a:stretch>
        </p:blipFill>
        <p:spPr bwMode="auto">
          <a:xfrm>
            <a:off x="3815556" y="4393649"/>
            <a:ext cx="5328444" cy="2464351"/>
          </a:xfrm>
          <a:prstGeom prst="rect">
            <a:avLst/>
          </a:prstGeom>
          <a:noFill/>
          <a:ln w="9525">
            <a:noFill/>
            <a:miter lim="800000"/>
            <a:headEnd/>
            <a:tailEnd/>
          </a:ln>
        </p:spPr>
      </p:pic>
      <p:pic>
        <p:nvPicPr>
          <p:cNvPr id="34822" name="Picture 4" descr="http://upload.wikimedia.org/wikipedia/commons/0/01/Rattus_norvegicus_1.jpg"/>
          <p:cNvPicPr>
            <a:picLocks noChangeAspect="1" noChangeArrowheads="1"/>
          </p:cNvPicPr>
          <p:nvPr/>
        </p:nvPicPr>
        <p:blipFill>
          <a:blip r:embed="rId4" cstate="print"/>
          <a:srcRect/>
          <a:stretch>
            <a:fillRect/>
          </a:stretch>
        </p:blipFill>
        <p:spPr bwMode="auto">
          <a:xfrm>
            <a:off x="7164388" y="0"/>
            <a:ext cx="1979612" cy="266858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106047"/>
    </mc:Choice>
    <mc:Fallback xmlns="">
      <p:transition spd="slow" advTm="10604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767-0F72-41D1-8826-852EA64B6633}"/>
              </a:ext>
            </a:extLst>
          </p:cNvPr>
          <p:cNvSpPr>
            <a:spLocks noGrp="1"/>
          </p:cNvSpPr>
          <p:nvPr>
            <p:ph type="title"/>
          </p:nvPr>
        </p:nvSpPr>
        <p:spPr>
          <a:xfrm>
            <a:off x="457200" y="12073"/>
            <a:ext cx="8229600" cy="1143000"/>
          </a:xfrm>
        </p:spPr>
        <p:txBody>
          <a:bodyPr>
            <a:normAutofit fontScale="90000"/>
          </a:bodyPr>
          <a:lstStyle/>
          <a:p>
            <a:pPr algn="ctr"/>
            <a:r>
              <a:rPr lang="en-GB" sz="4400" b="1" dirty="0">
                <a:latin typeface="Calibri" pitchFamily="34" charset="0"/>
              </a:rPr>
              <a:t>Invasive Species 2 – </a:t>
            </a:r>
            <a:br>
              <a:rPr lang="en-GB" sz="4400" b="1" dirty="0">
                <a:latin typeface="Calibri" pitchFamily="34" charset="0"/>
              </a:rPr>
            </a:br>
            <a:r>
              <a:rPr lang="en-GB" altLang="en-US" b="1" dirty="0"/>
              <a:t>Biodiversity Impacts</a:t>
            </a:r>
            <a:endParaRPr lang="en-GB" sz="4400" b="1" dirty="0">
              <a:latin typeface="Calibri" pitchFamily="34" charset="0"/>
            </a:endParaRPr>
          </a:p>
        </p:txBody>
      </p:sp>
      <p:sp>
        <p:nvSpPr>
          <p:cNvPr id="3" name="Content Placeholder 2">
            <a:extLst>
              <a:ext uri="{FF2B5EF4-FFF2-40B4-BE49-F238E27FC236}">
                <a16:creationId xmlns:a16="http://schemas.microsoft.com/office/drawing/2014/main" id="{89E8EB1B-F4EC-4160-A6E1-176EEBA53485}"/>
              </a:ext>
            </a:extLst>
          </p:cNvPr>
          <p:cNvSpPr>
            <a:spLocks noGrp="1"/>
          </p:cNvSpPr>
          <p:nvPr>
            <p:ph idx="1"/>
          </p:nvPr>
        </p:nvSpPr>
        <p:spPr>
          <a:xfrm>
            <a:off x="628650" y="1155073"/>
            <a:ext cx="7886700" cy="5370271"/>
          </a:xfrm>
        </p:spPr>
        <p:txBody>
          <a:bodyPr>
            <a:noAutofit/>
          </a:bodyPr>
          <a:lstStyle/>
          <a:p>
            <a:pPr marL="0" indent="0">
              <a:lnSpc>
                <a:spcPct val="120000"/>
              </a:lnSpc>
              <a:buNone/>
            </a:pPr>
            <a:r>
              <a:rPr lang="en-US" sz="2400" b="1" dirty="0"/>
              <a:t>Module Learning Outcomes:</a:t>
            </a:r>
            <a:br>
              <a:rPr kumimoji="0" lang="en-US" altLang="en-US" sz="2400" b="1" i="0" u="none" strike="noStrike" cap="none" normalizeH="0" baseline="0" dirty="0">
                <a:ln>
                  <a:noFill/>
                </a:ln>
                <a:solidFill>
                  <a:srgbClr val="000000"/>
                </a:solidFill>
                <a:effectLst/>
              </a:rPr>
            </a:br>
            <a:endParaRPr kumimoji="0" lang="en-US" altLang="en-US" sz="2400" b="1" i="0" u="none" strike="noStrike" cap="none" normalizeH="0" baseline="0" dirty="0">
              <a:ln>
                <a:noFill/>
              </a:ln>
              <a:solidFill>
                <a:srgbClr val="000000"/>
              </a:solidFill>
              <a:effectLst/>
            </a:endParaRPr>
          </a:p>
          <a:p>
            <a:pPr marL="0" indent="0">
              <a:lnSpc>
                <a:spcPct val="120000"/>
              </a:lnSpc>
              <a:buNone/>
            </a:pPr>
            <a:r>
              <a:rPr kumimoji="0" lang="en-US" altLang="en-US" sz="2400" b="1" i="0" u="none" strike="noStrike" cap="none" normalizeH="0" baseline="0" dirty="0">
                <a:ln>
                  <a:noFill/>
                </a:ln>
                <a:solidFill>
                  <a:srgbClr val="000000"/>
                </a:solidFill>
                <a:effectLst/>
              </a:rPr>
              <a:t>Knowledge and understanding</a:t>
            </a:r>
            <a:endParaRPr kumimoji="0" lang="en-US" altLang="en-US" sz="2400" b="0" i="0" u="none" strike="noStrike" cap="none" normalizeH="0" baseline="0" dirty="0">
              <a:ln>
                <a:noFill/>
              </a:ln>
              <a:solidFill>
                <a:srgbClr val="000000"/>
              </a:solidFill>
              <a:effectLst/>
            </a:endParaRPr>
          </a:p>
          <a:p>
            <a:pPr marL="0" indent="0">
              <a:lnSpc>
                <a:spcPct val="120000"/>
              </a:lnSpc>
              <a:buNone/>
            </a:pPr>
            <a:r>
              <a:rPr lang="en-GB" sz="2400" dirty="0">
                <a:solidFill>
                  <a:srgbClr val="000000"/>
                </a:solidFill>
                <a:effectLst/>
              </a:rPr>
              <a:t>1. Demonstrate critical awareness of the rapidly changing status of species in the natural environment, the implications for ecosystem services, and the approaches to addressing these problems in different ecosystems.</a:t>
            </a:r>
          </a:p>
          <a:p>
            <a:pPr marL="0" indent="0">
              <a:lnSpc>
                <a:spcPct val="120000"/>
              </a:lnSpc>
              <a:buNone/>
            </a:pPr>
            <a:endParaRPr lang="en-GB" sz="2400" dirty="0">
              <a:solidFill>
                <a:srgbClr val="000000"/>
              </a:solidFill>
              <a:effectLst/>
            </a:endParaRPr>
          </a:p>
          <a:p>
            <a:pPr marL="0" indent="0">
              <a:lnSpc>
                <a:spcPct val="120000"/>
              </a:lnSpc>
              <a:buNone/>
            </a:pPr>
            <a:r>
              <a:rPr kumimoji="0" lang="en-US" altLang="en-US" sz="2400" b="1" i="0" u="none" strike="noStrike" cap="none" normalizeH="0" baseline="0" dirty="0">
                <a:ln>
                  <a:noFill/>
                </a:ln>
                <a:solidFill>
                  <a:srgbClr val="000000"/>
                </a:solidFill>
                <a:effectLst/>
              </a:rPr>
              <a:t>Intellectual, practical, affective and transferable skills</a:t>
            </a:r>
            <a:endParaRPr kumimoji="0" lang="en-US" altLang="en-US" sz="2400" b="0" i="0" u="none" strike="noStrike" cap="none" normalizeH="0" baseline="0" dirty="0">
              <a:ln>
                <a:noFill/>
              </a:ln>
              <a:solidFill>
                <a:srgbClr val="000000"/>
              </a:solidFill>
              <a:effectLst/>
            </a:endParaRPr>
          </a:p>
          <a:p>
            <a:pPr marL="0" indent="0">
              <a:lnSpc>
                <a:spcPct val="120000"/>
              </a:lnSpc>
              <a:buNone/>
            </a:pPr>
            <a:r>
              <a:rPr lang="en-GB" sz="2400" dirty="0">
                <a:solidFill>
                  <a:srgbClr val="000000"/>
                </a:solidFill>
              </a:rPr>
              <a:t>3. </a:t>
            </a:r>
            <a:r>
              <a:rPr lang="en-GB" sz="2400" dirty="0">
                <a:solidFill>
                  <a:srgbClr val="000000"/>
                </a:solidFill>
                <a:effectLst/>
              </a:rPr>
              <a:t>Critically assess conservation issues and communicate scientific arguments to a wide audience.</a:t>
            </a:r>
          </a:p>
          <a:p>
            <a:pPr marL="0" indent="0">
              <a:lnSpc>
                <a:spcPct val="120000"/>
              </a:lnSpc>
              <a:buNone/>
            </a:pPr>
            <a:endParaRPr lang="en-US" sz="2400" dirty="0">
              <a:solidFill>
                <a:srgbClr val="000000"/>
              </a:solidFill>
            </a:endParaRPr>
          </a:p>
        </p:txBody>
      </p:sp>
    </p:spTree>
    <p:extLst>
      <p:ext uri="{BB962C8B-B14F-4D97-AF65-F5344CB8AC3E}">
        <p14:creationId xmlns:p14="http://schemas.microsoft.com/office/powerpoint/2010/main" val="2392032324"/>
      </p:ext>
    </p:extLst>
  </p:cSld>
  <p:clrMapOvr>
    <a:masterClrMapping/>
  </p:clrMapOvr>
  <mc:AlternateContent xmlns:mc="http://schemas.openxmlformats.org/markup-compatibility/2006" xmlns:p14="http://schemas.microsoft.com/office/powerpoint/2010/main">
    <mc:Choice Requires="p14">
      <p:transition spd="slow" p14:dur="2000" advTm="60181"/>
    </mc:Choice>
    <mc:Fallback xmlns="">
      <p:transition spd="slow" advTm="6018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260350"/>
            <a:ext cx="9144000" cy="792163"/>
          </a:xfrm>
        </p:spPr>
        <p:txBody>
          <a:bodyPr/>
          <a:lstStyle/>
          <a:p>
            <a:r>
              <a:rPr lang="en-US" altLang="en-US"/>
              <a:t>Black rat (</a:t>
            </a:r>
            <a:r>
              <a:rPr lang="en-US" altLang="en-US" i="1"/>
              <a:t>Rattus rattus</a:t>
            </a:r>
            <a:r>
              <a:rPr lang="en-US" altLang="en-US"/>
              <a:t>)</a:t>
            </a:r>
            <a:endParaRPr lang="en-GB" altLang="en-US"/>
          </a:p>
        </p:txBody>
      </p:sp>
      <p:sp>
        <p:nvSpPr>
          <p:cNvPr id="35843" name="Content Placeholder 2"/>
          <p:cNvSpPr>
            <a:spLocks noGrp="1"/>
          </p:cNvSpPr>
          <p:nvPr>
            <p:ph idx="1"/>
          </p:nvPr>
        </p:nvSpPr>
        <p:spPr>
          <a:xfrm>
            <a:off x="467544" y="1340768"/>
            <a:ext cx="8229600" cy="2764903"/>
          </a:xfrm>
        </p:spPr>
        <p:txBody>
          <a:bodyPr>
            <a:normAutofit fontScale="92500" lnSpcReduction="10000"/>
          </a:bodyPr>
          <a:lstStyle/>
          <a:p>
            <a:r>
              <a:rPr lang="en-GB" altLang="en-US" dirty="0"/>
              <a:t>Native to Indian subcontinent</a:t>
            </a:r>
          </a:p>
          <a:p>
            <a:r>
              <a:rPr lang="en-GB" altLang="en-US" dirty="0"/>
              <a:t>Introduced to over 80% of all island groups over last 5000 years</a:t>
            </a:r>
          </a:p>
          <a:p>
            <a:r>
              <a:rPr lang="en-GB" altLang="en-US" dirty="0"/>
              <a:t>Commensal with humans</a:t>
            </a:r>
          </a:p>
          <a:p>
            <a:pPr lvl="1"/>
            <a:r>
              <a:rPr lang="en-GB" altLang="en-US" dirty="0"/>
              <a:t>did start of agriculture lead to evolution of commensalism in </a:t>
            </a:r>
            <a:r>
              <a:rPr lang="en-GB" altLang="en-US" i="1" dirty="0"/>
              <a:t>R. </a:t>
            </a:r>
            <a:r>
              <a:rPr lang="en-GB" altLang="en-US" i="1" dirty="0" err="1"/>
              <a:t>rattus</a:t>
            </a:r>
            <a:r>
              <a:rPr lang="en-GB" altLang="en-US" dirty="0"/>
              <a:t>?</a:t>
            </a:r>
          </a:p>
        </p:txBody>
      </p:sp>
      <p:pic>
        <p:nvPicPr>
          <p:cNvPr id="35845" name="Picture 2" descr="http://www.issg.org/database/species/images/ecology/COPSAT1.jpg"/>
          <p:cNvPicPr>
            <a:picLocks noChangeAspect="1" noChangeArrowheads="1"/>
          </p:cNvPicPr>
          <p:nvPr/>
        </p:nvPicPr>
        <p:blipFill>
          <a:blip r:embed="rId3" cstate="print"/>
          <a:srcRect t="12073"/>
          <a:stretch>
            <a:fillRect/>
          </a:stretch>
        </p:blipFill>
        <p:spPr bwMode="auto">
          <a:xfrm>
            <a:off x="5796136" y="3923568"/>
            <a:ext cx="3347864" cy="2934432"/>
          </a:xfrm>
          <a:prstGeom prst="rect">
            <a:avLst/>
          </a:prstGeom>
          <a:noFill/>
          <a:ln w="9525">
            <a:noFill/>
            <a:miter lim="800000"/>
            <a:headEnd/>
            <a:tailEnd/>
          </a:ln>
        </p:spPr>
      </p:pic>
      <p:sp>
        <p:nvSpPr>
          <p:cNvPr id="35846" name="TextBox 7"/>
          <p:cNvSpPr txBox="1">
            <a:spLocks noChangeArrowheads="1"/>
          </p:cNvSpPr>
          <p:nvPr/>
        </p:nvSpPr>
        <p:spPr bwMode="auto">
          <a:xfrm>
            <a:off x="0" y="6303963"/>
            <a:ext cx="5580063" cy="554037"/>
          </a:xfrm>
          <a:prstGeom prst="rect">
            <a:avLst/>
          </a:prstGeom>
          <a:noFill/>
          <a:ln w="9525">
            <a:noFill/>
            <a:miter lim="800000"/>
            <a:headEnd/>
            <a:tailEnd/>
          </a:ln>
        </p:spPr>
        <p:txBody>
          <a:bodyPr>
            <a:spAutoFit/>
          </a:bodyPr>
          <a:lstStyle/>
          <a:p>
            <a:pPr algn="r"/>
            <a:r>
              <a:rPr lang="en-GB" altLang="en-US"/>
              <a:t>Black rat approaching NZ fantail nest </a:t>
            </a:r>
          </a:p>
          <a:p>
            <a:pPr algn="r"/>
            <a:r>
              <a:rPr lang="en-GB" altLang="en-US" sz="1200"/>
              <a:t>Photo: David Mudge</a:t>
            </a:r>
          </a:p>
        </p:txBody>
      </p:sp>
    </p:spTree>
    <p:extLst>
      <p:ext uri="{BB962C8B-B14F-4D97-AF65-F5344CB8AC3E}">
        <p14:creationId xmlns:p14="http://schemas.microsoft.com/office/powerpoint/2010/main" val="3533199233"/>
      </p:ext>
    </p:extLst>
  </p:cSld>
  <p:clrMapOvr>
    <a:masterClrMapping/>
  </p:clrMapOvr>
  <mc:AlternateContent xmlns:mc="http://schemas.openxmlformats.org/markup-compatibility/2006" xmlns:p14="http://schemas.microsoft.com/office/powerpoint/2010/main">
    <mc:Choice Requires="p14">
      <p:transition spd="slow" p14:dur="2000" advTm="158499"/>
    </mc:Choice>
    <mc:Fallback xmlns="">
      <p:transition spd="slow" advTm="15849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549275"/>
            <a:ext cx="9144000" cy="1150938"/>
          </a:xfrm>
        </p:spPr>
        <p:txBody>
          <a:bodyPr>
            <a:normAutofit fontScale="90000"/>
          </a:bodyPr>
          <a:lstStyle/>
          <a:p>
            <a:r>
              <a:rPr lang="en-GB" altLang="en-US"/>
              <a:t>Three approaches to assessing impacts of invasive species</a:t>
            </a:r>
          </a:p>
        </p:txBody>
      </p:sp>
      <p:sp>
        <p:nvSpPr>
          <p:cNvPr id="36867" name="Content Placeholder 2"/>
          <p:cNvSpPr>
            <a:spLocks noGrp="1"/>
          </p:cNvSpPr>
          <p:nvPr>
            <p:ph idx="1"/>
          </p:nvPr>
        </p:nvSpPr>
        <p:spPr>
          <a:xfrm>
            <a:off x="457200" y="1989138"/>
            <a:ext cx="8229600" cy="4535487"/>
          </a:xfrm>
        </p:spPr>
        <p:txBody>
          <a:bodyPr/>
          <a:lstStyle/>
          <a:p>
            <a:r>
              <a:rPr lang="en-GB" altLang="en-US" dirty="0">
                <a:solidFill>
                  <a:srgbClr val="0000FF"/>
                </a:solidFill>
              </a:rPr>
              <a:t>By comparing ecosystem status </a:t>
            </a:r>
          </a:p>
          <a:p>
            <a:pPr lvl="1"/>
            <a:r>
              <a:rPr lang="en-GB" altLang="en-US" dirty="0">
                <a:solidFill>
                  <a:srgbClr val="0000FF"/>
                </a:solidFill>
              </a:rPr>
              <a:t>before and after invasion</a:t>
            </a:r>
          </a:p>
          <a:p>
            <a:pPr lvl="1"/>
            <a:r>
              <a:rPr lang="en-GB" altLang="en-US" dirty="0">
                <a:solidFill>
                  <a:srgbClr val="0000FF"/>
                </a:solidFill>
              </a:rPr>
              <a:t>on both invaded and non-invaded islands</a:t>
            </a:r>
          </a:p>
          <a:p>
            <a:pPr lvl="1"/>
            <a:r>
              <a:rPr lang="en-GB" altLang="en-US" dirty="0">
                <a:solidFill>
                  <a:srgbClr val="0000FF"/>
                </a:solidFill>
              </a:rPr>
              <a:t>before and after eradication </a:t>
            </a:r>
          </a:p>
        </p:txBody>
      </p:sp>
    </p:spTree>
    <p:extLst>
      <p:ext uri="{BB962C8B-B14F-4D97-AF65-F5344CB8AC3E}">
        <p14:creationId xmlns:p14="http://schemas.microsoft.com/office/powerpoint/2010/main" val="577276250"/>
      </p:ext>
    </p:extLst>
  </p:cSld>
  <p:clrMapOvr>
    <a:masterClrMapping/>
  </p:clrMapOvr>
  <mc:AlternateContent xmlns:mc="http://schemas.openxmlformats.org/markup-compatibility/2006" xmlns:p14="http://schemas.microsoft.com/office/powerpoint/2010/main">
    <mc:Choice Requires="p14">
      <p:transition spd="slow" p14:dur="2000" advTm="96168"/>
    </mc:Choice>
    <mc:Fallback xmlns="">
      <p:transition spd="slow" advTm="9616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67544" y="0"/>
            <a:ext cx="8229600" cy="1143000"/>
          </a:xfrm>
        </p:spPr>
        <p:txBody>
          <a:bodyPr/>
          <a:lstStyle/>
          <a:p>
            <a:r>
              <a:rPr lang="en-GB" altLang="en-US" dirty="0"/>
              <a:t>Indirect effects of rat invasion</a:t>
            </a:r>
          </a:p>
        </p:txBody>
      </p:sp>
      <p:pic>
        <p:nvPicPr>
          <p:cNvPr id="37891" name="Picture 2"/>
          <p:cNvPicPr>
            <a:picLocks noChangeAspect="1" noChangeArrowheads="1"/>
          </p:cNvPicPr>
          <p:nvPr/>
        </p:nvPicPr>
        <p:blipFill>
          <a:blip r:embed="rId3" cstate="print"/>
          <a:srcRect l="25177" t="12422" r="22247" b="6250"/>
          <a:stretch>
            <a:fillRect/>
          </a:stretch>
        </p:blipFill>
        <p:spPr bwMode="auto">
          <a:xfrm>
            <a:off x="2843213" y="1052513"/>
            <a:ext cx="6300787" cy="5480050"/>
          </a:xfrm>
          <a:prstGeom prst="rect">
            <a:avLst/>
          </a:prstGeom>
          <a:noFill/>
          <a:ln w="9525">
            <a:noFill/>
            <a:miter lim="800000"/>
            <a:headEnd/>
            <a:tailEnd/>
          </a:ln>
        </p:spPr>
      </p:pic>
      <p:sp>
        <p:nvSpPr>
          <p:cNvPr id="37892" name="TextBox 4"/>
          <p:cNvSpPr txBox="1">
            <a:spLocks noChangeArrowheads="1"/>
          </p:cNvSpPr>
          <p:nvPr/>
        </p:nvSpPr>
        <p:spPr bwMode="auto">
          <a:xfrm>
            <a:off x="19050" y="1730375"/>
            <a:ext cx="2843213" cy="4124325"/>
          </a:xfrm>
          <a:prstGeom prst="rect">
            <a:avLst/>
          </a:prstGeom>
          <a:noFill/>
          <a:ln w="9525">
            <a:noFill/>
            <a:miter lim="800000"/>
            <a:headEnd/>
            <a:tailEnd/>
          </a:ln>
        </p:spPr>
        <p:txBody>
          <a:bodyPr>
            <a:spAutoFit/>
          </a:bodyPr>
          <a:lstStyle/>
          <a:p>
            <a:r>
              <a:rPr lang="en-GB" altLang="en-US" sz="2000" b="1"/>
              <a:t>Rats reducing seabird burrow density: knock-on effects on 8 of 19 invertebrate orders</a:t>
            </a:r>
          </a:p>
          <a:p>
            <a:endParaRPr lang="en-GB" altLang="en-US"/>
          </a:p>
          <a:p>
            <a:endParaRPr lang="en-GB" altLang="en-US"/>
          </a:p>
          <a:p>
            <a:r>
              <a:rPr lang="en-GB" altLang="en-US"/>
              <a:t>Uninvaded islands – filled symbols; invaded islands - empty symbols.</a:t>
            </a:r>
          </a:p>
          <a:p>
            <a:endParaRPr lang="en-GB" altLang="en-US"/>
          </a:p>
          <a:p>
            <a:r>
              <a:rPr lang="en-GB" altLang="en-US"/>
              <a:t>Source: Towns et al (2009) </a:t>
            </a:r>
            <a:r>
              <a:rPr lang="en-GB" altLang="en-US" i="1"/>
              <a:t>Oikos</a:t>
            </a:r>
            <a:r>
              <a:rPr lang="en-GB" altLang="en-US"/>
              <a:t> 118: 420-430</a:t>
            </a:r>
          </a:p>
        </p:txBody>
      </p:sp>
    </p:spTree>
    <p:extLst>
      <p:ext uri="{BB962C8B-B14F-4D97-AF65-F5344CB8AC3E}">
        <p14:creationId xmlns:p14="http://schemas.microsoft.com/office/powerpoint/2010/main" val="2603650663"/>
      </p:ext>
    </p:extLst>
  </p:cSld>
  <p:clrMapOvr>
    <a:masterClrMapping/>
  </p:clrMapOvr>
  <mc:AlternateContent xmlns:mc="http://schemas.openxmlformats.org/markup-compatibility/2006" xmlns:p14="http://schemas.microsoft.com/office/powerpoint/2010/main">
    <mc:Choice Requires="p14">
      <p:transition spd="slow" p14:dur="2000" advTm="140386"/>
    </mc:Choice>
    <mc:Fallback xmlns="">
      <p:transition spd="slow" advTm="14038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sz="4000"/>
              <a:t>Impacts of alien species (England)</a:t>
            </a:r>
          </a:p>
        </p:txBody>
      </p:sp>
      <p:graphicFrame>
        <p:nvGraphicFramePr>
          <p:cNvPr id="37891" name="Object 3"/>
          <p:cNvGraphicFramePr>
            <a:graphicFrameLocks noGrp="1" noChangeAspect="1"/>
          </p:cNvGraphicFramePr>
          <p:nvPr>
            <p:ph sz="half" idx="2"/>
          </p:nvPr>
        </p:nvGraphicFramePr>
        <p:xfrm>
          <a:off x="4648200" y="2368550"/>
          <a:ext cx="4038600" cy="2987675"/>
        </p:xfrm>
        <a:graphic>
          <a:graphicData uri="http://schemas.openxmlformats.org/presentationml/2006/ole">
            <mc:AlternateContent xmlns:mc="http://schemas.openxmlformats.org/markup-compatibility/2006">
              <mc:Choice xmlns:v="urn:schemas-microsoft-com:vml" Requires="v">
                <p:oleObj spid="_x0000_s6208" name="Chart" r:id="rId4" imgW="4905375" imgH="3629025" progId="Excel.Chart.8">
                  <p:embed/>
                </p:oleObj>
              </mc:Choice>
              <mc:Fallback>
                <p:oleObj name="Chart" r:id="rId4" imgW="4905375" imgH="3629025" progId="Excel.Chart.8">
                  <p:embed/>
                  <p:pic>
                    <p:nvPicPr>
                      <p:cNvPr id="378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368550"/>
                        <a:ext cx="4038600"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2" name="Object 4"/>
          <p:cNvGraphicFramePr>
            <a:graphicFrameLocks noGrp="1" noChangeAspect="1"/>
          </p:cNvGraphicFramePr>
          <p:nvPr>
            <p:ph sz="half" idx="1"/>
          </p:nvPr>
        </p:nvGraphicFramePr>
        <p:xfrm>
          <a:off x="457200" y="2368550"/>
          <a:ext cx="4038600" cy="2987675"/>
        </p:xfrm>
        <a:graphic>
          <a:graphicData uri="http://schemas.openxmlformats.org/presentationml/2006/ole">
            <mc:AlternateContent xmlns:mc="http://schemas.openxmlformats.org/markup-compatibility/2006">
              <mc:Choice xmlns:v="urn:schemas-microsoft-com:vml" Requires="v">
                <p:oleObj spid="_x0000_s6209" name="Chart" r:id="rId6" imgW="4905375" imgH="3629025" progId="Excel.Chart.8">
                  <p:embed/>
                </p:oleObj>
              </mc:Choice>
              <mc:Fallback>
                <p:oleObj name="Chart" r:id="rId6" imgW="4905375" imgH="3629025" progId="Excel.Chart.8">
                  <p:embed/>
                  <p:pic>
                    <p:nvPicPr>
                      <p:cNvPr id="3789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368550"/>
                        <a:ext cx="4038600" cy="298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3" name="Text Box 5"/>
          <p:cNvSpPr txBox="1">
            <a:spLocks noChangeArrowheads="1"/>
          </p:cNvSpPr>
          <p:nvPr/>
        </p:nvSpPr>
        <p:spPr bwMode="auto">
          <a:xfrm>
            <a:off x="1476375" y="1844675"/>
            <a:ext cx="1835150" cy="366713"/>
          </a:xfrm>
          <a:prstGeom prst="rect">
            <a:avLst/>
          </a:prstGeom>
          <a:noFill/>
          <a:ln w="9525">
            <a:noFill/>
            <a:miter lim="800000"/>
            <a:headEnd/>
            <a:tailEnd/>
          </a:ln>
        </p:spPr>
        <p:txBody>
          <a:bodyPr>
            <a:spAutoFit/>
          </a:bodyPr>
          <a:lstStyle/>
          <a:p>
            <a:r>
              <a:rPr lang="en-GB">
                <a:latin typeface="Calibri" pitchFamily="34" charset="0"/>
              </a:rPr>
              <a:t>Economic impact</a:t>
            </a:r>
          </a:p>
        </p:txBody>
      </p:sp>
      <p:sp>
        <p:nvSpPr>
          <p:cNvPr id="37894" name="Text Box 6"/>
          <p:cNvSpPr txBox="1">
            <a:spLocks noChangeArrowheads="1"/>
          </p:cNvSpPr>
          <p:nvPr/>
        </p:nvSpPr>
        <p:spPr bwMode="auto">
          <a:xfrm>
            <a:off x="5651500" y="1844675"/>
            <a:ext cx="2305050" cy="366713"/>
          </a:xfrm>
          <a:prstGeom prst="rect">
            <a:avLst/>
          </a:prstGeom>
          <a:noFill/>
          <a:ln w="9525">
            <a:noFill/>
            <a:miter lim="800000"/>
            <a:headEnd/>
            <a:tailEnd/>
          </a:ln>
        </p:spPr>
        <p:txBody>
          <a:bodyPr wrap="none">
            <a:spAutoFit/>
          </a:bodyPr>
          <a:lstStyle/>
          <a:p>
            <a:r>
              <a:rPr lang="en-GB">
                <a:latin typeface="Calibri" pitchFamily="34" charset="0"/>
              </a:rPr>
              <a:t>Environmental impact</a:t>
            </a:r>
          </a:p>
        </p:txBody>
      </p:sp>
      <p:sp>
        <p:nvSpPr>
          <p:cNvPr id="37895" name="Text Box 7"/>
          <p:cNvSpPr txBox="1">
            <a:spLocks noChangeArrowheads="1"/>
          </p:cNvSpPr>
          <p:nvPr/>
        </p:nvSpPr>
        <p:spPr bwMode="auto">
          <a:xfrm rot="10800000">
            <a:off x="179388" y="3213100"/>
            <a:ext cx="396875" cy="1081088"/>
          </a:xfrm>
          <a:prstGeom prst="rect">
            <a:avLst/>
          </a:prstGeom>
          <a:noFill/>
          <a:ln w="9525">
            <a:noFill/>
            <a:miter lim="800000"/>
            <a:headEnd/>
            <a:tailEnd/>
          </a:ln>
        </p:spPr>
        <p:txBody>
          <a:bodyPr vert="eaVert">
            <a:spAutoFit/>
          </a:bodyPr>
          <a:lstStyle/>
          <a:p>
            <a:r>
              <a:rPr lang="en-GB" sz="1400"/>
              <a:t>No. species</a:t>
            </a:r>
          </a:p>
        </p:txBody>
      </p:sp>
      <p:sp>
        <p:nvSpPr>
          <p:cNvPr id="37896" name="Text Box 8"/>
          <p:cNvSpPr txBox="1">
            <a:spLocks noChangeArrowheads="1"/>
          </p:cNvSpPr>
          <p:nvPr/>
        </p:nvSpPr>
        <p:spPr bwMode="auto">
          <a:xfrm>
            <a:off x="0" y="6391275"/>
            <a:ext cx="3081338" cy="466725"/>
          </a:xfrm>
          <a:prstGeom prst="rect">
            <a:avLst/>
          </a:prstGeom>
          <a:solidFill>
            <a:schemeClr val="bg1"/>
          </a:solidFill>
          <a:ln w="9525">
            <a:solidFill>
              <a:schemeClr val="tx1"/>
            </a:solidFill>
            <a:miter lim="800000"/>
            <a:headEnd/>
            <a:tailEnd/>
          </a:ln>
        </p:spPr>
        <p:txBody>
          <a:bodyPr>
            <a:spAutoFit/>
          </a:bodyPr>
          <a:lstStyle/>
          <a:p>
            <a:endParaRPr lang="en-GB" sz="1200">
              <a:latin typeface="Calibri" pitchFamily="34" charset="0"/>
            </a:endParaRPr>
          </a:p>
          <a:p>
            <a:r>
              <a:rPr lang="en-GB" sz="1200">
                <a:latin typeface="Calibri" pitchFamily="34" charset="0"/>
              </a:rPr>
              <a:t>Source: Hill et al., 2005 (English Nature audit)</a:t>
            </a:r>
          </a:p>
        </p:txBody>
      </p:sp>
      <p:sp>
        <p:nvSpPr>
          <p:cNvPr id="37897" name="Text Box 9"/>
          <p:cNvSpPr txBox="1">
            <a:spLocks noChangeArrowheads="1"/>
          </p:cNvSpPr>
          <p:nvPr/>
        </p:nvSpPr>
        <p:spPr bwMode="auto">
          <a:xfrm>
            <a:off x="7380288" y="5661025"/>
            <a:ext cx="1485900" cy="366713"/>
          </a:xfrm>
          <a:prstGeom prst="rect">
            <a:avLst/>
          </a:prstGeom>
          <a:noFill/>
          <a:ln w="9525">
            <a:noFill/>
            <a:miter lim="800000"/>
            <a:headEnd/>
            <a:tailEnd/>
          </a:ln>
        </p:spPr>
        <p:txBody>
          <a:bodyPr wrap="none">
            <a:spAutoFit/>
          </a:bodyPr>
          <a:lstStyle/>
          <a:p>
            <a:r>
              <a:rPr lang="en-GB">
                <a:latin typeface="Calibri" pitchFamily="34" charset="0"/>
              </a:rPr>
              <a:t>Mostly plants</a:t>
            </a:r>
          </a:p>
        </p:txBody>
      </p:sp>
      <p:sp>
        <p:nvSpPr>
          <p:cNvPr id="37898" name="Line 10"/>
          <p:cNvSpPr>
            <a:spLocks noChangeShapeType="1"/>
          </p:cNvSpPr>
          <p:nvPr/>
        </p:nvSpPr>
        <p:spPr bwMode="auto">
          <a:xfrm>
            <a:off x="7885113" y="4797425"/>
            <a:ext cx="431800" cy="863600"/>
          </a:xfrm>
          <a:prstGeom prst="line">
            <a:avLst/>
          </a:prstGeom>
          <a:noFill/>
          <a:ln w="9525">
            <a:solidFill>
              <a:schemeClr val="tx1"/>
            </a:solidFill>
            <a:round/>
            <a:headEnd/>
            <a:tailEnd type="triangle" w="med" len="med"/>
          </a:ln>
        </p:spPr>
        <p:txBody>
          <a:bodyPr/>
          <a:lstStyle/>
          <a:p>
            <a:endParaRPr lang="en-GB"/>
          </a:p>
        </p:txBody>
      </p:sp>
      <p:sp>
        <p:nvSpPr>
          <p:cNvPr id="37899" name="Text Box 11"/>
          <p:cNvSpPr txBox="1">
            <a:spLocks noChangeArrowheads="1"/>
          </p:cNvSpPr>
          <p:nvPr/>
        </p:nvSpPr>
        <p:spPr bwMode="auto">
          <a:xfrm>
            <a:off x="5292725" y="6021388"/>
            <a:ext cx="2506663" cy="366712"/>
          </a:xfrm>
          <a:prstGeom prst="rect">
            <a:avLst/>
          </a:prstGeom>
          <a:noFill/>
          <a:ln w="9525">
            <a:noFill/>
            <a:miter lim="800000"/>
            <a:headEnd/>
            <a:tailEnd/>
          </a:ln>
        </p:spPr>
        <p:txBody>
          <a:bodyPr wrap="none">
            <a:spAutoFit/>
          </a:bodyPr>
          <a:lstStyle/>
          <a:p>
            <a:r>
              <a:rPr lang="en-GB">
                <a:latin typeface="Calibri" pitchFamily="34" charset="0"/>
              </a:rPr>
              <a:t>Equally plants &amp; animals</a:t>
            </a:r>
          </a:p>
        </p:txBody>
      </p:sp>
      <p:sp>
        <p:nvSpPr>
          <p:cNvPr id="37900" name="Line 12"/>
          <p:cNvSpPr>
            <a:spLocks noChangeShapeType="1"/>
          </p:cNvSpPr>
          <p:nvPr/>
        </p:nvSpPr>
        <p:spPr bwMode="auto">
          <a:xfrm>
            <a:off x="5868988" y="4795838"/>
            <a:ext cx="647700" cy="1225550"/>
          </a:xfrm>
          <a:prstGeom prst="line">
            <a:avLst/>
          </a:prstGeom>
          <a:noFill/>
          <a:ln w="9525">
            <a:solidFill>
              <a:schemeClr val="tx1"/>
            </a:solidFill>
            <a:round/>
            <a:headEnd/>
            <a:tailEnd type="triangle" w="med" len="med"/>
          </a:ln>
        </p:spPr>
        <p:txBody>
          <a:bodyPr/>
          <a:lstStyle/>
          <a:p>
            <a:endParaRPr lang="en-GB"/>
          </a:p>
        </p:txBody>
      </p:sp>
      <p:sp>
        <p:nvSpPr>
          <p:cNvPr id="37901" name="Line 13"/>
          <p:cNvSpPr>
            <a:spLocks noChangeShapeType="1"/>
          </p:cNvSpPr>
          <p:nvPr/>
        </p:nvSpPr>
        <p:spPr bwMode="auto">
          <a:xfrm>
            <a:off x="1692275" y="4724400"/>
            <a:ext cx="431800" cy="1009650"/>
          </a:xfrm>
          <a:prstGeom prst="line">
            <a:avLst/>
          </a:prstGeom>
          <a:noFill/>
          <a:ln w="9525">
            <a:solidFill>
              <a:srgbClr val="5F5F5F"/>
            </a:solidFill>
            <a:round/>
            <a:headEnd/>
            <a:tailEnd type="triangle" w="med" len="med"/>
          </a:ln>
        </p:spPr>
        <p:txBody>
          <a:bodyPr/>
          <a:lstStyle/>
          <a:p>
            <a:endParaRPr lang="en-GB"/>
          </a:p>
        </p:txBody>
      </p:sp>
      <p:sp>
        <p:nvSpPr>
          <p:cNvPr id="37902" name="Text Box 14"/>
          <p:cNvSpPr txBox="1">
            <a:spLocks noChangeArrowheads="1"/>
          </p:cNvSpPr>
          <p:nvPr/>
        </p:nvSpPr>
        <p:spPr bwMode="auto">
          <a:xfrm>
            <a:off x="1887538" y="5761038"/>
            <a:ext cx="1625600" cy="366712"/>
          </a:xfrm>
          <a:prstGeom prst="rect">
            <a:avLst/>
          </a:prstGeom>
          <a:noFill/>
          <a:ln w="9525">
            <a:noFill/>
            <a:miter lim="800000"/>
            <a:headEnd/>
            <a:tailEnd/>
          </a:ln>
        </p:spPr>
        <p:txBody>
          <a:bodyPr wrap="none">
            <a:spAutoFit/>
          </a:bodyPr>
          <a:lstStyle/>
          <a:p>
            <a:r>
              <a:rPr lang="en-GB">
                <a:solidFill>
                  <a:srgbClr val="5F5F5F"/>
                </a:solidFill>
                <a:latin typeface="Calibri" pitchFamily="34" charset="0"/>
              </a:rPr>
              <a:t>Mostly animals</a:t>
            </a:r>
          </a:p>
        </p:txBody>
      </p:sp>
      <p:sp>
        <p:nvSpPr>
          <p:cNvPr id="37903" name="Text Box 15"/>
          <p:cNvSpPr txBox="1">
            <a:spLocks noChangeArrowheads="1"/>
          </p:cNvSpPr>
          <p:nvPr/>
        </p:nvSpPr>
        <p:spPr bwMode="auto">
          <a:xfrm>
            <a:off x="3851275" y="5734050"/>
            <a:ext cx="1485900" cy="366713"/>
          </a:xfrm>
          <a:prstGeom prst="rect">
            <a:avLst/>
          </a:prstGeom>
          <a:noFill/>
          <a:ln w="9525">
            <a:noFill/>
            <a:miter lim="800000"/>
            <a:headEnd/>
            <a:tailEnd/>
          </a:ln>
        </p:spPr>
        <p:txBody>
          <a:bodyPr wrap="none">
            <a:spAutoFit/>
          </a:bodyPr>
          <a:lstStyle/>
          <a:p>
            <a:r>
              <a:rPr lang="en-GB">
                <a:solidFill>
                  <a:srgbClr val="5F5F5F"/>
                </a:solidFill>
                <a:latin typeface="Calibri" pitchFamily="34" charset="0"/>
              </a:rPr>
              <a:t>Mostly plants</a:t>
            </a:r>
          </a:p>
        </p:txBody>
      </p:sp>
      <p:sp>
        <p:nvSpPr>
          <p:cNvPr id="37904" name="Line 16"/>
          <p:cNvSpPr>
            <a:spLocks noChangeShapeType="1"/>
          </p:cNvSpPr>
          <p:nvPr/>
        </p:nvSpPr>
        <p:spPr bwMode="auto">
          <a:xfrm>
            <a:off x="3635375" y="4724400"/>
            <a:ext cx="504825" cy="1009650"/>
          </a:xfrm>
          <a:prstGeom prst="line">
            <a:avLst/>
          </a:prstGeom>
          <a:noFill/>
          <a:ln w="9525">
            <a:solidFill>
              <a:srgbClr val="5F5F5F"/>
            </a:solidFill>
            <a:round/>
            <a:headEnd/>
            <a:tailEnd type="triangle" w="med" len="med"/>
          </a:ln>
        </p:spPr>
        <p:txBody>
          <a:bodyPr/>
          <a:lstStyle/>
          <a:p>
            <a:endParaRPr lang="en-GB"/>
          </a:p>
        </p:txBody>
      </p:sp>
    </p:spTree>
    <p:extLst>
      <p:ext uri="{BB962C8B-B14F-4D97-AF65-F5344CB8AC3E}">
        <p14:creationId xmlns:p14="http://schemas.microsoft.com/office/powerpoint/2010/main" val="461444858"/>
      </p:ext>
    </p:extLst>
  </p:cSld>
  <p:clrMapOvr>
    <a:masterClrMapping/>
  </p:clrMapOvr>
  <mc:AlternateContent xmlns:mc="http://schemas.openxmlformats.org/markup-compatibility/2006" xmlns:p14="http://schemas.microsoft.com/office/powerpoint/2010/main">
    <mc:Choice Requires="p14">
      <p:transition spd="slow" p14:dur="2000" advTm="143621"/>
    </mc:Choice>
    <mc:Fallback xmlns="">
      <p:transition spd="slow" advTm="14362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44488" y="260648"/>
            <a:ext cx="8504040" cy="6696744"/>
            <a:chOff x="944488" y="260648"/>
            <a:chExt cx="8504040" cy="6696744"/>
          </a:xfrm>
        </p:grpSpPr>
        <p:pic>
          <p:nvPicPr>
            <p:cNvPr id="2050" name="Picture 2"/>
            <p:cNvPicPr>
              <a:picLocks noChangeAspect="1" noChangeArrowheads="1"/>
            </p:cNvPicPr>
            <p:nvPr/>
          </p:nvPicPr>
          <p:blipFill rotWithShape="1">
            <a:blip r:embed="rId3" cstate="print"/>
            <a:srcRect l="20703" t="20005" r="4178" b="6053"/>
            <a:stretch/>
          </p:blipFill>
          <p:spPr bwMode="auto">
            <a:xfrm>
              <a:off x="944488" y="260648"/>
              <a:ext cx="8504040" cy="6696744"/>
            </a:xfrm>
            <a:prstGeom prst="rect">
              <a:avLst/>
            </a:prstGeom>
            <a:noFill/>
            <a:ln w="9525">
              <a:noFill/>
              <a:miter lim="800000"/>
              <a:headEnd/>
              <a:tailEnd/>
            </a:ln>
            <a:effectLst/>
          </p:spPr>
        </p:pic>
        <p:cxnSp>
          <p:nvCxnSpPr>
            <p:cNvPr id="8" name="Straight Connector 7"/>
            <p:cNvCxnSpPr/>
            <p:nvPr/>
          </p:nvCxnSpPr>
          <p:spPr>
            <a:xfrm>
              <a:off x="2024311" y="3356992"/>
              <a:ext cx="999517"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024311" y="4077072"/>
              <a:ext cx="114899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24311" y="4797152"/>
              <a:ext cx="747489"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06202" y="1120537"/>
            <a:ext cx="1999133" cy="1261884"/>
            <a:chOff x="395536" y="1909790"/>
            <a:chExt cx="1999133" cy="1261884"/>
          </a:xfrm>
        </p:grpSpPr>
        <p:sp>
          <p:nvSpPr>
            <p:cNvPr id="2" name="Rectangle 1"/>
            <p:cNvSpPr/>
            <p:nvPr/>
          </p:nvSpPr>
          <p:spPr>
            <a:xfrm>
              <a:off x="395536" y="2060848"/>
              <a:ext cx="351730" cy="2160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395536" y="2432720"/>
              <a:ext cx="377130" cy="216024"/>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395536" y="2780928"/>
              <a:ext cx="395809" cy="288032"/>
            </a:xfrm>
            <a:prstGeom prst="rect">
              <a:avLst/>
            </a:prstGeom>
            <a:pattFill prst="dkUpDiag">
              <a:fgClr>
                <a:schemeClr val="tx1"/>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
          <p:nvSpPr>
            <p:cNvPr id="3" name="TextBox 2"/>
            <p:cNvSpPr txBox="1"/>
            <p:nvPr/>
          </p:nvSpPr>
          <p:spPr>
            <a:xfrm>
              <a:off x="791345" y="1909790"/>
              <a:ext cx="1603324" cy="1261884"/>
            </a:xfrm>
            <a:prstGeom prst="rect">
              <a:avLst/>
            </a:prstGeom>
            <a:noFill/>
          </p:spPr>
          <p:txBody>
            <a:bodyPr wrap="none" rtlCol="0">
              <a:spAutoFit/>
            </a:bodyPr>
            <a:lstStyle/>
            <a:p>
              <a:r>
                <a:rPr lang="en-GB" sz="2000" dirty="0"/>
                <a:t>Negative only</a:t>
              </a:r>
            </a:p>
            <a:p>
              <a:endParaRPr lang="en-GB" sz="800" dirty="0"/>
            </a:p>
            <a:p>
              <a:r>
                <a:rPr lang="en-GB" sz="2000" dirty="0"/>
                <a:t>Mixed</a:t>
              </a:r>
            </a:p>
            <a:p>
              <a:endParaRPr lang="en-GB" sz="800" dirty="0"/>
            </a:p>
            <a:p>
              <a:r>
                <a:rPr lang="en-GB" sz="2000" dirty="0"/>
                <a:t>Positive only</a:t>
              </a:r>
            </a:p>
          </p:txBody>
        </p:sp>
      </p:grpSp>
      <p:sp>
        <p:nvSpPr>
          <p:cNvPr id="2051" name="TextBox 3"/>
          <p:cNvSpPr txBox="1">
            <a:spLocks noChangeArrowheads="1"/>
          </p:cNvSpPr>
          <p:nvPr/>
        </p:nvSpPr>
        <p:spPr bwMode="auto">
          <a:xfrm>
            <a:off x="0" y="0"/>
            <a:ext cx="4139952" cy="707886"/>
          </a:xfrm>
          <a:prstGeom prst="rect">
            <a:avLst/>
          </a:prstGeom>
          <a:noFill/>
          <a:ln w="9525">
            <a:noFill/>
            <a:miter lim="800000"/>
            <a:headEnd/>
            <a:tailEnd/>
          </a:ln>
        </p:spPr>
        <p:txBody>
          <a:bodyPr wrap="square">
            <a:spAutoFit/>
          </a:bodyPr>
          <a:lstStyle/>
          <a:p>
            <a:r>
              <a:rPr lang="en-GB" sz="2000" b="1" dirty="0">
                <a:solidFill>
                  <a:srgbClr val="0000FF"/>
                </a:solidFill>
              </a:rPr>
              <a:t>BUT, even some of the ‘worst’ aliens </a:t>
            </a:r>
            <a:r>
              <a:rPr lang="en-GB" sz="2000" b="1" i="1" dirty="0">
                <a:solidFill>
                  <a:srgbClr val="0000FF"/>
                </a:solidFill>
              </a:rPr>
              <a:t>may</a:t>
            </a:r>
            <a:r>
              <a:rPr lang="en-GB" sz="2000" b="1" dirty="0">
                <a:solidFill>
                  <a:srgbClr val="0000FF"/>
                </a:solidFill>
              </a:rPr>
              <a:t> have mixed or positive effects.</a:t>
            </a:r>
          </a:p>
        </p:txBody>
      </p:sp>
      <p:sp>
        <p:nvSpPr>
          <p:cNvPr id="18" name="TextBox 17"/>
          <p:cNvSpPr txBox="1"/>
          <p:nvPr/>
        </p:nvSpPr>
        <p:spPr>
          <a:xfrm>
            <a:off x="-18440" y="6396156"/>
            <a:ext cx="2037952" cy="461665"/>
          </a:xfrm>
          <a:prstGeom prst="rect">
            <a:avLst/>
          </a:prstGeom>
          <a:noFill/>
        </p:spPr>
        <p:txBody>
          <a:bodyPr wrap="square" rtlCol="0">
            <a:spAutoFit/>
          </a:bodyPr>
          <a:lstStyle/>
          <a:p>
            <a:r>
              <a:rPr lang="en-GB" sz="1200" dirty="0" err="1"/>
              <a:t>McLaughlan</a:t>
            </a:r>
            <a:r>
              <a:rPr lang="en-GB" sz="1200" dirty="0"/>
              <a:t> et al., 2014. </a:t>
            </a:r>
          </a:p>
          <a:p>
            <a:r>
              <a:rPr lang="pt-BR" sz="1200" i="1" dirty="0"/>
              <a:t>Acta Oecologica </a:t>
            </a:r>
            <a:r>
              <a:rPr lang="pt-BR" sz="1200" dirty="0"/>
              <a:t>54: 119-130.</a:t>
            </a:r>
            <a:endParaRPr lang="en-GB" sz="1200" dirty="0"/>
          </a:p>
        </p:txBody>
      </p:sp>
    </p:spTree>
  </p:cSld>
  <p:clrMapOvr>
    <a:masterClrMapping/>
  </p:clrMapOvr>
  <mc:AlternateContent xmlns:mc="http://schemas.openxmlformats.org/markup-compatibility/2006" xmlns:p14="http://schemas.microsoft.com/office/powerpoint/2010/main">
    <mc:Choice Requires="p14">
      <p:transition spd="slow" p14:dur="2000" advTm="135953"/>
    </mc:Choice>
    <mc:Fallback xmlns="">
      <p:transition spd="slow" advTm="13595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3E9E-305D-4752-AFA0-0096E3D32800}"/>
              </a:ext>
            </a:extLst>
          </p:cNvPr>
          <p:cNvSpPr>
            <a:spLocks noGrp="1"/>
          </p:cNvSpPr>
          <p:nvPr>
            <p:ph type="title"/>
          </p:nvPr>
        </p:nvSpPr>
        <p:spPr/>
        <p:txBody>
          <a:bodyPr>
            <a:normAutofit fontScale="90000"/>
          </a:bodyPr>
          <a:lstStyle/>
          <a:p>
            <a:r>
              <a:rPr lang="en-GB" sz="4400" b="1" dirty="0">
                <a:solidFill>
                  <a:srgbClr val="000000"/>
                </a:solidFill>
                <a:latin typeface="Calibri" pitchFamily="34" charset="0"/>
              </a:rPr>
              <a:t>Invasive Species 2 –</a:t>
            </a:r>
            <a:br>
              <a:rPr lang="en-GB" sz="4400" b="1" dirty="0">
                <a:solidFill>
                  <a:srgbClr val="000000"/>
                </a:solidFill>
                <a:latin typeface="Calibri" pitchFamily="34" charset="0"/>
              </a:rPr>
            </a:br>
            <a:r>
              <a:rPr lang="en-GB" altLang="en-US" b="1" dirty="0"/>
              <a:t>Biodiversity Impacts</a:t>
            </a:r>
            <a:endParaRPr lang="en-US" dirty="0"/>
          </a:p>
        </p:txBody>
      </p:sp>
      <p:sp>
        <p:nvSpPr>
          <p:cNvPr id="3" name="Content Placeholder 2">
            <a:extLst>
              <a:ext uri="{FF2B5EF4-FFF2-40B4-BE49-F238E27FC236}">
                <a16:creationId xmlns:a16="http://schemas.microsoft.com/office/drawing/2014/main" id="{9F82AD53-20FC-4506-9FD0-8116A0592DCC}"/>
              </a:ext>
            </a:extLst>
          </p:cNvPr>
          <p:cNvSpPr>
            <a:spLocks noGrp="1"/>
          </p:cNvSpPr>
          <p:nvPr>
            <p:ph sz="half" idx="1"/>
          </p:nvPr>
        </p:nvSpPr>
        <p:spPr/>
        <p:txBody>
          <a:bodyPr>
            <a:normAutofit fontScale="92500" lnSpcReduction="20000"/>
          </a:bodyPr>
          <a:lstStyle/>
          <a:p>
            <a:pPr marL="0" indent="0">
              <a:buNone/>
            </a:pPr>
            <a:r>
              <a:rPr lang="en-US" b="1" dirty="0">
                <a:solidFill>
                  <a:schemeClr val="bg1">
                    <a:lumMod val="50000"/>
                  </a:schemeClr>
                </a:solidFill>
              </a:rPr>
              <a:t>Part </a:t>
            </a:r>
            <a:r>
              <a:rPr lang="en-US" b="1" dirty="0" err="1">
                <a:solidFill>
                  <a:schemeClr val="bg1">
                    <a:lumMod val="50000"/>
                  </a:schemeClr>
                </a:solidFill>
              </a:rPr>
              <a:t>i</a:t>
            </a:r>
            <a:endParaRPr lang="en-US" b="1" dirty="0">
              <a:solidFill>
                <a:schemeClr val="bg1">
                  <a:lumMod val="50000"/>
                </a:schemeClr>
              </a:solidFill>
            </a:endParaRPr>
          </a:p>
          <a:p>
            <a:r>
              <a:rPr lang="en-US" dirty="0">
                <a:solidFill>
                  <a:schemeClr val="bg1">
                    <a:lumMod val="50000"/>
                  </a:schemeClr>
                </a:solidFill>
              </a:rPr>
              <a:t>Introduction</a:t>
            </a:r>
          </a:p>
          <a:p>
            <a:r>
              <a:rPr lang="en-US" dirty="0">
                <a:solidFill>
                  <a:schemeClr val="bg1">
                    <a:lumMod val="50000"/>
                  </a:schemeClr>
                </a:solidFill>
              </a:rPr>
              <a:t>Sea birds &amp; fishes</a:t>
            </a:r>
            <a:br>
              <a:rPr lang="en-US" dirty="0">
                <a:solidFill>
                  <a:schemeClr val="bg1">
                    <a:lumMod val="50000"/>
                  </a:schemeClr>
                </a:solidFill>
              </a:rPr>
            </a:br>
            <a:endParaRPr lang="en-US" dirty="0">
              <a:solidFill>
                <a:schemeClr val="bg1">
                  <a:lumMod val="50000"/>
                </a:schemeClr>
              </a:solidFill>
            </a:endParaRPr>
          </a:p>
          <a:p>
            <a:pPr marL="0" indent="0">
              <a:buNone/>
            </a:pPr>
            <a:r>
              <a:rPr lang="en-US" b="1" dirty="0">
                <a:solidFill>
                  <a:schemeClr val="bg1">
                    <a:lumMod val="50000"/>
                  </a:schemeClr>
                </a:solidFill>
              </a:rPr>
              <a:t>Part ii</a:t>
            </a:r>
          </a:p>
          <a:p>
            <a:r>
              <a:rPr lang="en-US" dirty="0">
                <a:solidFill>
                  <a:schemeClr val="bg1">
                    <a:lumMod val="50000"/>
                  </a:schemeClr>
                </a:solidFill>
              </a:rPr>
              <a:t>Reptiles &amp; amphibians</a:t>
            </a:r>
            <a:br>
              <a:rPr lang="en-US" dirty="0">
                <a:solidFill>
                  <a:schemeClr val="bg1">
                    <a:lumMod val="50000"/>
                  </a:schemeClr>
                </a:solidFill>
              </a:rPr>
            </a:br>
            <a:endParaRPr lang="en-US" dirty="0">
              <a:solidFill>
                <a:schemeClr val="bg1">
                  <a:lumMod val="50000"/>
                </a:schemeClr>
              </a:solidFill>
            </a:endParaRPr>
          </a:p>
          <a:p>
            <a:pPr marL="0" indent="0">
              <a:buNone/>
            </a:pPr>
            <a:r>
              <a:rPr lang="en-US" b="1" dirty="0">
                <a:solidFill>
                  <a:schemeClr val="bg1">
                    <a:lumMod val="50000"/>
                  </a:schemeClr>
                </a:solidFill>
              </a:rPr>
              <a:t>Part iii</a:t>
            </a:r>
          </a:p>
          <a:p>
            <a:r>
              <a:rPr lang="en-US" dirty="0">
                <a:solidFill>
                  <a:schemeClr val="bg1">
                    <a:lumMod val="50000"/>
                  </a:schemeClr>
                </a:solidFill>
              </a:rPr>
              <a:t>Evolutionary effects</a:t>
            </a:r>
          </a:p>
          <a:p>
            <a:r>
              <a:rPr lang="en-US" dirty="0">
                <a:solidFill>
                  <a:schemeClr val="bg1">
                    <a:lumMod val="50000"/>
                  </a:schemeClr>
                </a:solidFill>
              </a:rPr>
              <a:t>Birds</a:t>
            </a:r>
          </a:p>
          <a:p>
            <a:r>
              <a:rPr lang="en-US" dirty="0">
                <a:solidFill>
                  <a:schemeClr val="bg1">
                    <a:lumMod val="50000"/>
                  </a:schemeClr>
                </a:solidFill>
              </a:rPr>
              <a:t>Mammals</a:t>
            </a:r>
          </a:p>
        </p:txBody>
      </p:sp>
      <p:sp>
        <p:nvSpPr>
          <p:cNvPr id="9" name="Content Placeholder 8">
            <a:extLst>
              <a:ext uri="{FF2B5EF4-FFF2-40B4-BE49-F238E27FC236}">
                <a16:creationId xmlns:a16="http://schemas.microsoft.com/office/drawing/2014/main" id="{6B623100-F9AA-4566-881B-D16233888BC9}"/>
              </a:ext>
            </a:extLst>
          </p:cNvPr>
          <p:cNvSpPr>
            <a:spLocks noGrp="1"/>
          </p:cNvSpPr>
          <p:nvPr>
            <p:ph sz="half" idx="2"/>
          </p:nvPr>
        </p:nvSpPr>
        <p:spPr/>
        <p:txBody>
          <a:bodyPr>
            <a:normAutofit fontScale="92500" lnSpcReduction="20000"/>
          </a:bodyPr>
          <a:lstStyle/>
          <a:p>
            <a:pPr marL="0" indent="0">
              <a:buNone/>
            </a:pPr>
            <a:r>
              <a:rPr lang="en-US" b="1" dirty="0"/>
              <a:t>Part iv</a:t>
            </a:r>
          </a:p>
          <a:p>
            <a:r>
              <a:rPr lang="en-US" dirty="0"/>
              <a:t>Rodents</a:t>
            </a:r>
          </a:p>
          <a:p>
            <a:r>
              <a:rPr lang="en-US" dirty="0"/>
              <a:t>Conclusions</a:t>
            </a:r>
          </a:p>
        </p:txBody>
      </p:sp>
    </p:spTree>
    <p:extLst>
      <p:ext uri="{BB962C8B-B14F-4D97-AF65-F5344CB8AC3E}">
        <p14:creationId xmlns:p14="http://schemas.microsoft.com/office/powerpoint/2010/main" val="1300018969"/>
      </p:ext>
    </p:extLst>
  </p:cSld>
  <p:clrMapOvr>
    <a:masterClrMapping/>
  </p:clrMapOvr>
  <mc:AlternateContent xmlns:mc="http://schemas.openxmlformats.org/markup-compatibility/2006" xmlns:p14="http://schemas.microsoft.com/office/powerpoint/2010/main">
    <mc:Choice Requires="p14">
      <p:transition spd="slow" p14:dur="2000" advTm="48891"/>
    </mc:Choice>
    <mc:Fallback xmlns="">
      <p:transition spd="slow" advTm="4889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74638"/>
            <a:ext cx="8229600" cy="706090"/>
          </a:xfrm>
        </p:spPr>
        <p:txBody>
          <a:bodyPr>
            <a:normAutofit fontScale="90000"/>
          </a:bodyPr>
          <a:lstStyle/>
          <a:p>
            <a:r>
              <a:rPr lang="en-GB" altLang="en-US" dirty="0"/>
              <a:t>References</a:t>
            </a:r>
          </a:p>
        </p:txBody>
      </p:sp>
      <p:sp>
        <p:nvSpPr>
          <p:cNvPr id="45059" name="Content Placeholder 2"/>
          <p:cNvSpPr>
            <a:spLocks noGrp="1"/>
          </p:cNvSpPr>
          <p:nvPr>
            <p:ph idx="1"/>
          </p:nvPr>
        </p:nvSpPr>
        <p:spPr>
          <a:xfrm>
            <a:off x="395536" y="1124744"/>
            <a:ext cx="8362950" cy="5543103"/>
          </a:xfrm>
        </p:spPr>
        <p:txBody>
          <a:bodyPr>
            <a:normAutofit lnSpcReduction="10000"/>
          </a:bodyPr>
          <a:lstStyle/>
          <a:p>
            <a:pPr marL="0" indent="-457200"/>
            <a:r>
              <a:rPr lang="en-US" sz="2400" dirty="0"/>
              <a:t>Doherty, T.S., Glen, A.S., Nimmo, D.G., Ritchie, E.G. and Dickman, C.R., 2016. Invasive predators and global biodiversity loss. </a:t>
            </a:r>
            <a:r>
              <a:rPr lang="en-US" sz="2400" i="1" dirty="0"/>
              <a:t>Proceedings of the National Academy of Sciences</a:t>
            </a:r>
            <a:r>
              <a:rPr lang="en-US" sz="2400" dirty="0"/>
              <a:t> 113(40): 11261-11265.</a:t>
            </a:r>
            <a:br>
              <a:rPr lang="en-US" sz="2400" dirty="0"/>
            </a:br>
            <a:endParaRPr lang="en-US" sz="2400" dirty="0"/>
          </a:p>
          <a:p>
            <a:pPr marL="0" indent="-457200"/>
            <a:r>
              <a:rPr lang="en-US" sz="2400" dirty="0"/>
              <a:t>Gallardo, B., </a:t>
            </a:r>
            <a:r>
              <a:rPr lang="en-US" sz="2400" dirty="0" err="1"/>
              <a:t>Clavero</a:t>
            </a:r>
            <a:r>
              <a:rPr lang="en-US" sz="2400" dirty="0"/>
              <a:t>, M., Sánchez, M.I. and </a:t>
            </a:r>
            <a:r>
              <a:rPr lang="en-US" sz="2400" dirty="0" err="1"/>
              <a:t>Vilà</a:t>
            </a:r>
            <a:r>
              <a:rPr lang="en-US" sz="2400" dirty="0"/>
              <a:t>, M., 2016. Global ecological impacts of invasive species in aquatic ecosystems. </a:t>
            </a:r>
            <a:r>
              <a:rPr lang="en-US" sz="2400" i="1" dirty="0"/>
              <a:t>Global Change Biology</a:t>
            </a:r>
            <a:r>
              <a:rPr lang="en-US" sz="2400" dirty="0"/>
              <a:t> 22(1): 151-163.</a:t>
            </a:r>
            <a:br>
              <a:rPr lang="en-US" sz="2400" dirty="0"/>
            </a:br>
            <a:endParaRPr lang="en-US" sz="2400" dirty="0"/>
          </a:p>
          <a:p>
            <a:pPr marL="0" indent="-457200"/>
            <a:r>
              <a:rPr lang="en-GB" sz="2400" dirty="0" err="1"/>
              <a:t>McLaughlan</a:t>
            </a:r>
            <a:r>
              <a:rPr lang="en-GB" sz="2400" dirty="0"/>
              <a:t>, C., Gallardo, B. and Aldridge, D.C., 2014. How complete is our knowledge of the ecosystem services impacts of Europe’s top 10 invasive species? </a:t>
            </a:r>
            <a:r>
              <a:rPr lang="pt-BR" sz="2400" i="1" dirty="0"/>
              <a:t>Acta Oecologica </a:t>
            </a:r>
            <a:r>
              <a:rPr lang="pt-BR" sz="2400" dirty="0"/>
              <a:t>54: 119-130.</a:t>
            </a:r>
            <a:br>
              <a:rPr lang="pt-BR" sz="2400" dirty="0"/>
            </a:br>
            <a:endParaRPr lang="pt-BR" sz="2400" dirty="0"/>
          </a:p>
          <a:p>
            <a:pPr marL="0" indent="-457200"/>
            <a:r>
              <a:rPr lang="en-GB" sz="2400" dirty="0" err="1"/>
              <a:t>Simberloff</a:t>
            </a:r>
            <a:r>
              <a:rPr lang="en-GB" sz="2400" dirty="0"/>
              <a:t>, D. &amp; </a:t>
            </a:r>
            <a:r>
              <a:rPr lang="en-GB" sz="2400" dirty="0" err="1"/>
              <a:t>Rejmǹek</a:t>
            </a:r>
            <a:r>
              <a:rPr lang="en-GB" sz="2400" dirty="0"/>
              <a:t>, M. (eds), 2011. </a:t>
            </a:r>
            <a:r>
              <a:rPr lang="en-GB" sz="2400" i="1" dirty="0" err="1"/>
              <a:t>Encyclopedia</a:t>
            </a:r>
            <a:r>
              <a:rPr lang="en-GB" sz="2400" i="1" dirty="0"/>
              <a:t> of biological invasions.</a:t>
            </a:r>
            <a:r>
              <a:rPr lang="en-GB" sz="2400" dirty="0"/>
              <a:t> Berkeley: University of California Press.</a:t>
            </a:r>
            <a:endParaRPr lang="en-US" sz="2400" dirty="0"/>
          </a:p>
          <a:p>
            <a:pPr marL="0" indent="0">
              <a:buNone/>
            </a:pPr>
            <a:endParaRPr lang="en-GB" altLang="en-US" sz="2400" dirty="0"/>
          </a:p>
          <a:p>
            <a:pPr marL="0" indent="0">
              <a:buNone/>
            </a:pPr>
            <a:endParaRPr lang="en-GB" altLang="en-US" sz="2400" dirty="0"/>
          </a:p>
        </p:txBody>
      </p:sp>
    </p:spTree>
    <p:extLst>
      <p:ext uri="{BB962C8B-B14F-4D97-AF65-F5344CB8AC3E}">
        <p14:creationId xmlns:p14="http://schemas.microsoft.com/office/powerpoint/2010/main" val="340232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File:Phragmites australis Schilfrohr.jpg"/>
          <p:cNvPicPr>
            <a:picLocks noChangeAspect="1" noChangeArrowheads="1"/>
          </p:cNvPicPr>
          <p:nvPr/>
        </p:nvPicPr>
        <p:blipFill>
          <a:blip r:embed="rId3" cstate="print"/>
          <a:srcRect/>
          <a:stretch>
            <a:fillRect/>
          </a:stretch>
        </p:blipFill>
        <p:spPr bwMode="auto">
          <a:xfrm>
            <a:off x="0" y="0"/>
            <a:ext cx="9144000" cy="11985625"/>
          </a:xfrm>
          <a:prstGeom prst="rect">
            <a:avLst/>
          </a:prstGeom>
          <a:noFill/>
          <a:ln w="9525">
            <a:noFill/>
            <a:miter lim="800000"/>
            <a:headEnd/>
            <a:tailEnd/>
          </a:ln>
        </p:spPr>
      </p:pic>
      <p:sp>
        <p:nvSpPr>
          <p:cNvPr id="18435" name="Rectangle 2"/>
          <p:cNvSpPr>
            <a:spLocks noGrp="1"/>
          </p:cNvSpPr>
          <p:nvPr>
            <p:ph type="title"/>
          </p:nvPr>
        </p:nvSpPr>
        <p:spPr/>
        <p:txBody>
          <a:bodyPr/>
          <a:lstStyle/>
          <a:p>
            <a:pPr eaLnBrk="1" hangingPunct="1"/>
            <a:r>
              <a:rPr lang="en-GB"/>
              <a:t>Effects on biodiversity</a:t>
            </a:r>
          </a:p>
        </p:txBody>
      </p:sp>
      <p:sp>
        <p:nvSpPr>
          <p:cNvPr id="18436" name="Rectangle 3"/>
          <p:cNvSpPr>
            <a:spLocks noGrp="1"/>
          </p:cNvSpPr>
          <p:nvPr>
            <p:ph type="body" idx="1"/>
          </p:nvPr>
        </p:nvSpPr>
        <p:spPr>
          <a:xfrm>
            <a:off x="534194" y="1772816"/>
            <a:ext cx="8075612" cy="1800225"/>
          </a:xfrm>
        </p:spPr>
        <p:txBody>
          <a:bodyPr>
            <a:normAutofit fontScale="85000" lnSpcReduction="20000"/>
          </a:bodyPr>
          <a:lstStyle/>
          <a:p>
            <a:pPr eaLnBrk="1" hangingPunct="1"/>
            <a:r>
              <a:rPr lang="en-GB" dirty="0"/>
              <a:t>Predation &amp; parasitism</a:t>
            </a:r>
          </a:p>
          <a:p>
            <a:pPr eaLnBrk="1" hangingPunct="1"/>
            <a:r>
              <a:rPr lang="en-GB" dirty="0"/>
              <a:t>Competition</a:t>
            </a:r>
          </a:p>
          <a:p>
            <a:pPr eaLnBrk="1" hangingPunct="1"/>
            <a:r>
              <a:rPr lang="en-GB" dirty="0"/>
              <a:t>Disease vectoring</a:t>
            </a:r>
          </a:p>
          <a:p>
            <a:pPr eaLnBrk="1" hangingPunct="1"/>
            <a:r>
              <a:rPr lang="en-GB" dirty="0"/>
              <a:t>Hybridisation</a:t>
            </a:r>
          </a:p>
        </p:txBody>
      </p:sp>
    </p:spTree>
    <p:extLst>
      <p:ext uri="{BB962C8B-B14F-4D97-AF65-F5344CB8AC3E}">
        <p14:creationId xmlns:p14="http://schemas.microsoft.com/office/powerpoint/2010/main" val="4095922316"/>
      </p:ext>
    </p:extLst>
  </p:cSld>
  <p:clrMapOvr>
    <a:masterClrMapping/>
  </p:clrMapOvr>
  <mc:AlternateContent xmlns:mc="http://schemas.openxmlformats.org/markup-compatibility/2006" xmlns:p14="http://schemas.microsoft.com/office/powerpoint/2010/main">
    <mc:Choice Requires="p14">
      <p:transition spd="slow" p14:dur="2000" advTm="99178"/>
    </mc:Choice>
    <mc:Fallback xmlns="">
      <p:transition spd="slow" advTm="991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http://upload.wikimedia.org/wikipedia/commons/4/40/Thalassarche_melanophrys_-Southern_Ocean,_Drakes_Passage_-flying-8.jpg"/>
          <p:cNvPicPr>
            <a:picLocks noChangeAspect="1" noChangeArrowheads="1"/>
          </p:cNvPicPr>
          <p:nvPr/>
        </p:nvPicPr>
        <p:blipFill>
          <a:blip r:embed="rId3" cstate="print"/>
          <a:srcRect/>
          <a:stretch>
            <a:fillRect/>
          </a:stretch>
        </p:blipFill>
        <p:spPr bwMode="auto">
          <a:xfrm>
            <a:off x="0" y="-30163"/>
            <a:ext cx="10333038" cy="6888163"/>
          </a:xfrm>
          <a:prstGeom prst="rect">
            <a:avLst/>
          </a:prstGeom>
          <a:noFill/>
          <a:ln w="9525">
            <a:noFill/>
            <a:miter lim="800000"/>
            <a:headEnd/>
            <a:tailEnd/>
          </a:ln>
        </p:spPr>
      </p:pic>
      <p:sp>
        <p:nvSpPr>
          <p:cNvPr id="19459" name="Rectangle 3"/>
          <p:cNvSpPr>
            <a:spLocks noGrp="1"/>
          </p:cNvSpPr>
          <p:nvPr>
            <p:ph type="body" idx="1"/>
          </p:nvPr>
        </p:nvSpPr>
        <p:spPr>
          <a:xfrm>
            <a:off x="468313" y="3860800"/>
            <a:ext cx="8229600" cy="3213100"/>
          </a:xfrm>
        </p:spPr>
        <p:txBody>
          <a:bodyPr/>
          <a:lstStyle/>
          <a:p>
            <a:pPr eaLnBrk="1" hangingPunct="1"/>
            <a:r>
              <a:rPr lang="en-GB" sz="3000">
                <a:solidFill>
                  <a:schemeClr val="bg1"/>
                </a:solidFill>
              </a:rPr>
              <a:t>‘Invasive species (especially predators) threaten nearly a third of Globally Threatened Birds.’ </a:t>
            </a:r>
            <a:r>
              <a:rPr lang="en-GB" sz="1400">
                <a:solidFill>
                  <a:schemeClr val="bg1"/>
                </a:solidFill>
              </a:rPr>
              <a:t>http://www.birdlife.org/action/science/species/global_species_programme/red_list.html</a:t>
            </a:r>
          </a:p>
          <a:p>
            <a:pPr eaLnBrk="1" hangingPunct="1"/>
            <a:r>
              <a:rPr lang="en-GB" sz="3000">
                <a:solidFill>
                  <a:schemeClr val="bg1"/>
                </a:solidFill>
              </a:rPr>
              <a:t>73% (n=104) of seabirds listed by the IUCN are threatened by invasive species </a:t>
            </a:r>
            <a:r>
              <a:rPr lang="en-GB" sz="1800">
                <a:solidFill>
                  <a:schemeClr val="bg1"/>
                </a:solidFill>
              </a:rPr>
              <a:t>(Donlan &amp; Wilcox, 2008)</a:t>
            </a:r>
          </a:p>
        </p:txBody>
      </p:sp>
      <p:sp>
        <p:nvSpPr>
          <p:cNvPr id="19460" name="Title 3"/>
          <p:cNvSpPr>
            <a:spLocks noGrp="1"/>
          </p:cNvSpPr>
          <p:nvPr>
            <p:ph type="title"/>
          </p:nvPr>
        </p:nvSpPr>
        <p:spPr>
          <a:xfrm>
            <a:off x="0" y="0"/>
            <a:ext cx="9144000" cy="981075"/>
          </a:xfrm>
        </p:spPr>
        <p:txBody>
          <a:bodyPr/>
          <a:lstStyle/>
          <a:p>
            <a:r>
              <a:rPr lang="en-GB" sz="4000">
                <a:solidFill>
                  <a:schemeClr val="bg1"/>
                </a:solidFill>
              </a:rPr>
              <a:t>Effects on biodiversity</a:t>
            </a:r>
            <a:endParaRPr lang="en-GB" sz="4000" b="1">
              <a:solidFill>
                <a:schemeClr val="bg1"/>
              </a:solidFill>
            </a:endParaRPr>
          </a:p>
        </p:txBody>
      </p:sp>
      <p:sp>
        <p:nvSpPr>
          <p:cNvPr id="19461" name="TextBox 5"/>
          <p:cNvSpPr txBox="1">
            <a:spLocks noChangeArrowheads="1"/>
          </p:cNvSpPr>
          <p:nvPr/>
        </p:nvSpPr>
        <p:spPr bwMode="auto">
          <a:xfrm>
            <a:off x="0" y="6453188"/>
            <a:ext cx="7827963" cy="523875"/>
          </a:xfrm>
          <a:prstGeom prst="rect">
            <a:avLst/>
          </a:prstGeom>
          <a:noFill/>
          <a:ln w="9525">
            <a:noFill/>
            <a:miter lim="800000"/>
            <a:headEnd/>
            <a:tailEnd/>
          </a:ln>
        </p:spPr>
        <p:txBody>
          <a:bodyPr>
            <a:spAutoFit/>
          </a:bodyPr>
          <a:lstStyle/>
          <a:p>
            <a:r>
              <a:rPr lang="en-GB" sz="1400">
                <a:solidFill>
                  <a:schemeClr val="bg1"/>
                </a:solidFill>
              </a:rPr>
              <a:t>Black-browed albatross </a:t>
            </a:r>
            <a:r>
              <a:rPr lang="en-GB" sz="1400" i="1">
                <a:solidFill>
                  <a:schemeClr val="bg1"/>
                </a:solidFill>
              </a:rPr>
              <a:t>Thalassarche</a:t>
            </a:r>
            <a:r>
              <a:rPr lang="en-GB" sz="1400" i="1" u="sng">
                <a:solidFill>
                  <a:schemeClr val="bg1"/>
                </a:solidFill>
                <a:hlinkClick r:id="rId4"/>
              </a:rPr>
              <a:t> </a:t>
            </a:r>
            <a:r>
              <a:rPr lang="en-GB" sz="1400" i="1">
                <a:solidFill>
                  <a:schemeClr val="bg1"/>
                </a:solidFill>
              </a:rPr>
              <a:t>melanophrys</a:t>
            </a:r>
            <a:r>
              <a:rPr lang="en-GB" sz="1400">
                <a:solidFill>
                  <a:schemeClr val="bg1"/>
                </a:solidFill>
              </a:rPr>
              <a:t> Image: Elizabeth Crapo NOAA Photo Library</a:t>
            </a:r>
          </a:p>
          <a:p>
            <a:endParaRPr lang="en-GB" sz="1400">
              <a:solidFill>
                <a:schemeClr val="bg1"/>
              </a:solidFill>
            </a:endParaRPr>
          </a:p>
        </p:txBody>
      </p:sp>
    </p:spTree>
    <p:extLst>
      <p:ext uri="{BB962C8B-B14F-4D97-AF65-F5344CB8AC3E}">
        <p14:creationId xmlns:p14="http://schemas.microsoft.com/office/powerpoint/2010/main" val="1252064430"/>
      </p:ext>
    </p:extLst>
  </p:cSld>
  <p:clrMapOvr>
    <a:masterClrMapping/>
  </p:clrMapOvr>
  <mc:AlternateContent xmlns:mc="http://schemas.openxmlformats.org/markup-compatibility/2006" xmlns:p14="http://schemas.microsoft.com/office/powerpoint/2010/main">
    <mc:Choice Requires="p14">
      <p:transition spd="slow" p14:dur="2000" advTm="119338"/>
    </mc:Choice>
    <mc:Fallback xmlns="">
      <p:transition spd="slow" advTm="11933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95288" y="333375"/>
            <a:ext cx="8229600" cy="792163"/>
          </a:xfrm>
        </p:spPr>
        <p:txBody>
          <a:bodyPr>
            <a:normAutofit fontScale="90000"/>
          </a:bodyPr>
          <a:lstStyle/>
          <a:p>
            <a:pPr eaLnBrk="1" hangingPunct="1"/>
            <a:r>
              <a:rPr lang="en-GB" altLang="en-US" sz="3600" dirty="0"/>
              <a:t>30 of worst 100 global invasive alien species are vertebrates </a:t>
            </a:r>
            <a:r>
              <a:rPr lang="en-GB" altLang="en-US" sz="3600" b="1" dirty="0">
                <a:solidFill>
                  <a:srgbClr val="FF0000"/>
                </a:solidFill>
              </a:rPr>
              <a:t>(?)</a:t>
            </a:r>
          </a:p>
        </p:txBody>
      </p:sp>
      <p:graphicFrame>
        <p:nvGraphicFramePr>
          <p:cNvPr id="4099" name="Object 5"/>
          <p:cNvGraphicFramePr>
            <a:graphicFrameLocks noGrp="1" noChangeAspect="1"/>
          </p:cNvGraphicFramePr>
          <p:nvPr>
            <p:ph idx="1"/>
            <p:extLst>
              <p:ext uri="{D42A27DB-BD31-4B8C-83A1-F6EECF244321}">
                <p14:modId xmlns:p14="http://schemas.microsoft.com/office/powerpoint/2010/main" val="1154151194"/>
              </p:ext>
            </p:extLst>
          </p:nvPr>
        </p:nvGraphicFramePr>
        <p:xfrm>
          <a:off x="1475656" y="1268760"/>
          <a:ext cx="5842000" cy="4471987"/>
        </p:xfrm>
        <a:graphic>
          <a:graphicData uri="http://schemas.openxmlformats.org/presentationml/2006/ole">
            <mc:AlternateContent xmlns:mc="http://schemas.openxmlformats.org/markup-compatibility/2006">
              <mc:Choice xmlns:v="urn:schemas-microsoft-com:vml" Requires="v">
                <p:oleObj spid="_x0000_s5194" name="Chart" r:id="rId4" imgW="4914900" imgH="3762375" progId="Excel.Chart.8">
                  <p:embed/>
                </p:oleObj>
              </mc:Choice>
              <mc:Fallback>
                <p:oleObj name="Chart" r:id="rId4" imgW="4914900" imgH="3762375" progId="Excel.Char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268760"/>
                        <a:ext cx="5842000" cy="447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Text Box 7"/>
          <p:cNvSpPr txBox="1">
            <a:spLocks noChangeArrowheads="1"/>
          </p:cNvSpPr>
          <p:nvPr/>
        </p:nvSpPr>
        <p:spPr bwMode="auto">
          <a:xfrm>
            <a:off x="0" y="6491288"/>
            <a:ext cx="3397250" cy="366712"/>
          </a:xfrm>
          <a:prstGeom prst="rect">
            <a:avLst/>
          </a:prstGeom>
          <a:noFill/>
          <a:ln w="9525">
            <a:noFill/>
            <a:miter lim="800000"/>
            <a:headEnd/>
            <a:tailEnd/>
          </a:ln>
        </p:spPr>
        <p:txBody>
          <a:bodyPr wrap="none">
            <a:spAutoFit/>
          </a:bodyPr>
          <a:lstStyle/>
          <a:p>
            <a:r>
              <a:rPr lang="en-GB" altLang="en-US"/>
              <a:t>Source: www.issg.org/database</a:t>
            </a:r>
          </a:p>
        </p:txBody>
      </p:sp>
    </p:spTree>
  </p:cSld>
  <p:clrMapOvr>
    <a:masterClrMapping/>
  </p:clrMapOvr>
  <mc:AlternateContent xmlns:mc="http://schemas.openxmlformats.org/markup-compatibility/2006" xmlns:p14="http://schemas.microsoft.com/office/powerpoint/2010/main">
    <mc:Choice Requires="p14">
      <p:transition spd="slow" p14:dur="2000" advTm="120490"/>
    </mc:Choice>
    <mc:Fallback xmlns="">
      <p:transition spd="slow" advTm="12049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65188"/>
          </a:xfrm>
        </p:spPr>
        <p:txBody>
          <a:bodyPr/>
          <a:lstStyle/>
          <a:p>
            <a:r>
              <a:rPr lang="en-GB" altLang="en-US" sz="3600" b="1" dirty="0">
                <a:solidFill>
                  <a:srgbClr val="0000FF"/>
                </a:solidFill>
                <a:effectLst>
                  <a:outerShdw blurRad="38100" dist="38100" dir="2700000" algn="tl">
                    <a:srgbClr val="000000">
                      <a:alpha val="43137"/>
                    </a:srgbClr>
                  </a:outerShdw>
                </a:effectLst>
              </a:rPr>
              <a:t>Fishes</a:t>
            </a:r>
          </a:p>
        </p:txBody>
      </p:sp>
      <p:sp>
        <p:nvSpPr>
          <p:cNvPr id="8195" name="Rectangle 3"/>
          <p:cNvSpPr>
            <a:spLocks noGrp="1" noChangeArrowheads="1"/>
          </p:cNvSpPr>
          <p:nvPr>
            <p:ph type="body" idx="1"/>
          </p:nvPr>
        </p:nvSpPr>
        <p:spPr>
          <a:xfrm>
            <a:off x="468313" y="1052513"/>
            <a:ext cx="8229600" cy="5472112"/>
          </a:xfrm>
        </p:spPr>
        <p:txBody>
          <a:bodyPr/>
          <a:lstStyle/>
          <a:p>
            <a:pPr>
              <a:lnSpc>
                <a:spcPct val="90000"/>
              </a:lnSpc>
            </a:pPr>
            <a:r>
              <a:rPr lang="en-GB" altLang="en-US" sz="2800" dirty="0"/>
              <a:t>Most diverse vertebrate group ~30,000 species </a:t>
            </a:r>
          </a:p>
          <a:p>
            <a:pPr>
              <a:lnSpc>
                <a:spcPct val="90000"/>
              </a:lnSpc>
            </a:pPr>
            <a:r>
              <a:rPr lang="en-GB" altLang="en-US" sz="2800" dirty="0"/>
              <a:t>Aliens tend to dominate in freshwater</a:t>
            </a:r>
          </a:p>
          <a:p>
            <a:pPr lvl="1">
              <a:lnSpc>
                <a:spcPct val="90000"/>
              </a:lnSpc>
            </a:pPr>
            <a:r>
              <a:rPr lang="en-GB" altLang="en-US" sz="2400" dirty="0"/>
              <a:t>Although 20% of Mediterranean fish fauna is exotic</a:t>
            </a:r>
          </a:p>
          <a:p>
            <a:pPr>
              <a:lnSpc>
                <a:spcPct val="90000"/>
              </a:lnSpc>
            </a:pPr>
            <a:r>
              <a:rPr lang="en-GB" altLang="en-US" sz="2800" dirty="0"/>
              <a:t>Temperate &amp; arid areas particularly affected</a:t>
            </a:r>
          </a:p>
          <a:p>
            <a:pPr>
              <a:lnSpc>
                <a:spcPct val="90000"/>
              </a:lnSpc>
            </a:pPr>
            <a:r>
              <a:rPr lang="en-GB" altLang="en-US" sz="2800" dirty="0"/>
              <a:t>Biotic homogenisation</a:t>
            </a:r>
          </a:p>
          <a:p>
            <a:pPr>
              <a:lnSpc>
                <a:spcPct val="90000"/>
              </a:lnSpc>
            </a:pPr>
            <a:r>
              <a:rPr lang="en-GB" altLang="en-US" sz="2800" dirty="0">
                <a:solidFill>
                  <a:srgbClr val="0000FF"/>
                </a:solidFill>
              </a:rPr>
              <a:t>Many aliens from –</a:t>
            </a:r>
          </a:p>
          <a:p>
            <a:pPr lvl="1">
              <a:lnSpc>
                <a:spcPct val="90000"/>
              </a:lnSpc>
            </a:pPr>
            <a:r>
              <a:rPr lang="en-GB" altLang="en-US" sz="2400" dirty="0" err="1">
                <a:solidFill>
                  <a:srgbClr val="0000FF"/>
                </a:solidFill>
              </a:rPr>
              <a:t>Cyprinidae</a:t>
            </a:r>
            <a:r>
              <a:rPr lang="en-GB" altLang="en-US" sz="2400" dirty="0">
                <a:solidFill>
                  <a:srgbClr val="0000FF"/>
                </a:solidFill>
              </a:rPr>
              <a:t> (carps) - European &amp; Asian origin</a:t>
            </a:r>
          </a:p>
          <a:p>
            <a:pPr lvl="1">
              <a:lnSpc>
                <a:spcPct val="90000"/>
              </a:lnSpc>
            </a:pPr>
            <a:r>
              <a:rPr lang="en-GB" altLang="en-US" sz="2400" dirty="0">
                <a:solidFill>
                  <a:srgbClr val="0000FF"/>
                </a:solidFill>
              </a:rPr>
              <a:t>Salmonidae (salmon &amp; trout) - Europe</a:t>
            </a:r>
          </a:p>
          <a:p>
            <a:pPr lvl="1">
              <a:lnSpc>
                <a:spcPct val="90000"/>
              </a:lnSpc>
            </a:pPr>
            <a:r>
              <a:rPr lang="en-GB" altLang="en-US" sz="2400" dirty="0" err="1">
                <a:solidFill>
                  <a:srgbClr val="0000FF"/>
                </a:solidFill>
              </a:rPr>
              <a:t>Cichlidae</a:t>
            </a:r>
            <a:r>
              <a:rPr lang="en-GB" altLang="en-US" sz="2400" dirty="0">
                <a:solidFill>
                  <a:srgbClr val="0000FF"/>
                </a:solidFill>
              </a:rPr>
              <a:t> (tilapias &amp; cichlids) - Africa</a:t>
            </a:r>
          </a:p>
          <a:p>
            <a:pPr lvl="1">
              <a:lnSpc>
                <a:spcPct val="90000"/>
              </a:lnSpc>
            </a:pPr>
            <a:r>
              <a:rPr lang="en-GB" altLang="en-US" sz="2400" dirty="0" err="1">
                <a:solidFill>
                  <a:srgbClr val="0000FF"/>
                </a:solidFill>
              </a:rPr>
              <a:t>Gobiidae</a:t>
            </a:r>
            <a:r>
              <a:rPr lang="en-GB" altLang="en-US" sz="2400" dirty="0">
                <a:solidFill>
                  <a:srgbClr val="0000FF"/>
                </a:solidFill>
              </a:rPr>
              <a:t> (gobies) - E. Asia</a:t>
            </a:r>
          </a:p>
          <a:p>
            <a:pPr lvl="1">
              <a:lnSpc>
                <a:spcPct val="90000"/>
              </a:lnSpc>
            </a:pPr>
            <a:r>
              <a:rPr lang="en-GB" altLang="en-US" sz="2400" dirty="0" err="1">
                <a:solidFill>
                  <a:srgbClr val="0000FF"/>
                </a:solidFill>
              </a:rPr>
              <a:t>Poeciliidae</a:t>
            </a:r>
            <a:r>
              <a:rPr lang="en-GB" altLang="en-US" sz="2400" dirty="0">
                <a:solidFill>
                  <a:srgbClr val="0000FF"/>
                </a:solidFill>
              </a:rPr>
              <a:t> (livebearers) - N. America</a:t>
            </a:r>
          </a:p>
          <a:p>
            <a:pPr lvl="1">
              <a:lnSpc>
                <a:spcPct val="90000"/>
              </a:lnSpc>
            </a:pPr>
            <a:r>
              <a:rPr lang="en-GB" altLang="en-US" sz="2400" dirty="0" err="1">
                <a:solidFill>
                  <a:srgbClr val="0000FF"/>
                </a:solidFill>
              </a:rPr>
              <a:t>Centrarchidae</a:t>
            </a:r>
            <a:r>
              <a:rPr lang="en-GB" altLang="en-US" sz="2400" dirty="0">
                <a:solidFill>
                  <a:srgbClr val="0000FF"/>
                </a:solidFill>
              </a:rPr>
              <a:t> (sunfishes) - N. America</a:t>
            </a:r>
          </a:p>
        </p:txBody>
      </p:sp>
    </p:spTree>
  </p:cSld>
  <p:clrMapOvr>
    <a:masterClrMapping/>
  </p:clrMapOvr>
  <mc:AlternateContent xmlns:mc="http://schemas.openxmlformats.org/markup-compatibility/2006" xmlns:p14="http://schemas.microsoft.com/office/powerpoint/2010/main">
    <mc:Choice Requires="p14">
      <p:transition spd="slow" p14:dur="2000" advTm="208861"/>
    </mc:Choice>
    <mc:Fallback xmlns="">
      <p:transition spd="slow" advTm="20886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3E9E-305D-4752-AFA0-0096E3D32800}"/>
              </a:ext>
            </a:extLst>
          </p:cNvPr>
          <p:cNvSpPr>
            <a:spLocks noGrp="1"/>
          </p:cNvSpPr>
          <p:nvPr>
            <p:ph type="title"/>
          </p:nvPr>
        </p:nvSpPr>
        <p:spPr/>
        <p:txBody>
          <a:bodyPr>
            <a:normAutofit fontScale="90000"/>
          </a:bodyPr>
          <a:lstStyle/>
          <a:p>
            <a:r>
              <a:rPr lang="en-GB" sz="4400" b="1" dirty="0">
                <a:solidFill>
                  <a:srgbClr val="000000"/>
                </a:solidFill>
                <a:latin typeface="Calibri" pitchFamily="34" charset="0"/>
              </a:rPr>
              <a:t>Invasive Species 2 –</a:t>
            </a:r>
            <a:br>
              <a:rPr lang="en-GB" sz="4400" b="1" dirty="0">
                <a:solidFill>
                  <a:srgbClr val="000000"/>
                </a:solidFill>
                <a:latin typeface="Calibri" pitchFamily="34" charset="0"/>
              </a:rPr>
            </a:br>
            <a:r>
              <a:rPr lang="en-GB" altLang="en-US" b="1" dirty="0"/>
              <a:t>Biodiversity Impacts</a:t>
            </a:r>
            <a:endParaRPr lang="en-US" dirty="0"/>
          </a:p>
        </p:txBody>
      </p:sp>
      <p:sp>
        <p:nvSpPr>
          <p:cNvPr id="3" name="Content Placeholder 2">
            <a:extLst>
              <a:ext uri="{FF2B5EF4-FFF2-40B4-BE49-F238E27FC236}">
                <a16:creationId xmlns:a16="http://schemas.microsoft.com/office/drawing/2014/main" id="{9F82AD53-20FC-4506-9FD0-8116A0592DCC}"/>
              </a:ext>
            </a:extLst>
          </p:cNvPr>
          <p:cNvSpPr>
            <a:spLocks noGrp="1"/>
          </p:cNvSpPr>
          <p:nvPr>
            <p:ph sz="half" idx="1"/>
          </p:nvPr>
        </p:nvSpPr>
        <p:spPr/>
        <p:txBody>
          <a:bodyPr>
            <a:normAutofit fontScale="92500" lnSpcReduction="20000"/>
          </a:bodyPr>
          <a:lstStyle/>
          <a:p>
            <a:pPr marL="0" indent="0">
              <a:buNone/>
            </a:pPr>
            <a:r>
              <a:rPr lang="en-US" b="1" dirty="0">
                <a:solidFill>
                  <a:schemeClr val="bg1">
                    <a:lumMod val="50000"/>
                  </a:schemeClr>
                </a:solidFill>
              </a:rPr>
              <a:t>Part </a:t>
            </a:r>
            <a:r>
              <a:rPr lang="en-US" b="1" dirty="0" err="1">
                <a:solidFill>
                  <a:schemeClr val="bg1">
                    <a:lumMod val="50000"/>
                  </a:schemeClr>
                </a:solidFill>
              </a:rPr>
              <a:t>i</a:t>
            </a:r>
            <a:endParaRPr lang="en-US" b="1" dirty="0">
              <a:solidFill>
                <a:schemeClr val="bg1">
                  <a:lumMod val="50000"/>
                </a:schemeClr>
              </a:solidFill>
            </a:endParaRPr>
          </a:p>
          <a:p>
            <a:r>
              <a:rPr lang="en-US" dirty="0">
                <a:solidFill>
                  <a:schemeClr val="bg1">
                    <a:lumMod val="50000"/>
                  </a:schemeClr>
                </a:solidFill>
              </a:rPr>
              <a:t>Introduction</a:t>
            </a:r>
          </a:p>
          <a:p>
            <a:r>
              <a:rPr lang="en-US" dirty="0">
                <a:solidFill>
                  <a:schemeClr val="bg1">
                    <a:lumMod val="50000"/>
                  </a:schemeClr>
                </a:solidFill>
              </a:rPr>
              <a:t>Sea birds &amp; fishes</a:t>
            </a:r>
            <a:br>
              <a:rPr lang="en-US" dirty="0"/>
            </a:br>
            <a:endParaRPr lang="en-US" dirty="0"/>
          </a:p>
          <a:p>
            <a:pPr marL="0" indent="0">
              <a:buNone/>
            </a:pPr>
            <a:r>
              <a:rPr lang="en-US" b="1" dirty="0"/>
              <a:t>Part ii</a:t>
            </a:r>
          </a:p>
          <a:p>
            <a:r>
              <a:rPr lang="en-US" dirty="0"/>
              <a:t>Reptiles &amp; amphibians</a:t>
            </a:r>
            <a:br>
              <a:rPr lang="en-US" dirty="0"/>
            </a:br>
            <a:endParaRPr lang="en-US" dirty="0"/>
          </a:p>
          <a:p>
            <a:pPr marL="0" indent="0">
              <a:buNone/>
            </a:pPr>
            <a:r>
              <a:rPr lang="en-US" b="1" dirty="0">
                <a:solidFill>
                  <a:schemeClr val="bg1">
                    <a:lumMod val="50000"/>
                  </a:schemeClr>
                </a:solidFill>
              </a:rPr>
              <a:t>Part iii</a:t>
            </a:r>
          </a:p>
          <a:p>
            <a:r>
              <a:rPr lang="en-US" dirty="0">
                <a:solidFill>
                  <a:schemeClr val="bg1">
                    <a:lumMod val="50000"/>
                  </a:schemeClr>
                </a:solidFill>
              </a:rPr>
              <a:t>Evolutionary effects</a:t>
            </a:r>
          </a:p>
          <a:p>
            <a:r>
              <a:rPr lang="en-US" dirty="0">
                <a:solidFill>
                  <a:schemeClr val="bg1">
                    <a:lumMod val="50000"/>
                  </a:schemeClr>
                </a:solidFill>
              </a:rPr>
              <a:t>Birds</a:t>
            </a:r>
          </a:p>
          <a:p>
            <a:r>
              <a:rPr lang="en-US" dirty="0">
                <a:solidFill>
                  <a:schemeClr val="bg1">
                    <a:lumMod val="50000"/>
                  </a:schemeClr>
                </a:solidFill>
              </a:rPr>
              <a:t>Mammals</a:t>
            </a:r>
          </a:p>
        </p:txBody>
      </p:sp>
      <p:sp>
        <p:nvSpPr>
          <p:cNvPr id="9" name="Content Placeholder 8">
            <a:extLst>
              <a:ext uri="{FF2B5EF4-FFF2-40B4-BE49-F238E27FC236}">
                <a16:creationId xmlns:a16="http://schemas.microsoft.com/office/drawing/2014/main" id="{6B623100-F9AA-4566-881B-D16233888BC9}"/>
              </a:ext>
            </a:extLst>
          </p:cNvPr>
          <p:cNvSpPr>
            <a:spLocks noGrp="1"/>
          </p:cNvSpPr>
          <p:nvPr>
            <p:ph sz="half" idx="2"/>
          </p:nvPr>
        </p:nvSpPr>
        <p:spPr/>
        <p:txBody>
          <a:bodyPr>
            <a:normAutofit fontScale="92500" lnSpcReduction="20000"/>
          </a:bodyPr>
          <a:lstStyle/>
          <a:p>
            <a:pPr marL="0" indent="0">
              <a:buNone/>
            </a:pPr>
            <a:r>
              <a:rPr lang="en-US" b="1" dirty="0">
                <a:solidFill>
                  <a:schemeClr val="bg1">
                    <a:lumMod val="50000"/>
                  </a:schemeClr>
                </a:solidFill>
              </a:rPr>
              <a:t>Part iv</a:t>
            </a:r>
          </a:p>
          <a:p>
            <a:r>
              <a:rPr lang="en-US" dirty="0">
                <a:solidFill>
                  <a:schemeClr val="bg1">
                    <a:lumMod val="50000"/>
                  </a:schemeClr>
                </a:solidFill>
              </a:rPr>
              <a:t>Rodents</a:t>
            </a:r>
          </a:p>
          <a:p>
            <a:r>
              <a:rPr lang="en-US" dirty="0">
                <a:solidFill>
                  <a:schemeClr val="bg1">
                    <a:lumMod val="50000"/>
                  </a:schemeClr>
                </a:solidFill>
              </a:rPr>
              <a:t>Conclusions</a:t>
            </a:r>
          </a:p>
        </p:txBody>
      </p:sp>
    </p:spTree>
    <p:extLst>
      <p:ext uri="{BB962C8B-B14F-4D97-AF65-F5344CB8AC3E}">
        <p14:creationId xmlns:p14="http://schemas.microsoft.com/office/powerpoint/2010/main" val="4147743885"/>
      </p:ext>
    </p:extLst>
  </p:cSld>
  <p:clrMapOvr>
    <a:masterClrMapping/>
  </p:clrMapOvr>
  <mc:AlternateContent xmlns:mc="http://schemas.openxmlformats.org/markup-compatibility/2006" xmlns:p14="http://schemas.microsoft.com/office/powerpoint/2010/main">
    <mc:Choice Requires="p14">
      <p:transition spd="slow" p14:dur="2000" advTm="10931"/>
    </mc:Choice>
    <mc:Fallback xmlns="">
      <p:transition spd="slow" advTm="1093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7" descr="http://upload.wikimedia.org/wikipedia/commons/c/c9/Brown_tree_snake_Boiga_irregularis_2_USGS_Photograph.jpg"/>
          <p:cNvPicPr>
            <a:picLocks noChangeAspect="1" noChangeArrowheads="1"/>
          </p:cNvPicPr>
          <p:nvPr/>
        </p:nvPicPr>
        <p:blipFill>
          <a:blip r:embed="rId3" cstate="print"/>
          <a:srcRect/>
          <a:stretch>
            <a:fillRect/>
          </a:stretch>
        </p:blipFill>
        <p:spPr bwMode="auto">
          <a:xfrm>
            <a:off x="0" y="0"/>
            <a:ext cx="10294938" cy="6858000"/>
          </a:xfrm>
          <a:prstGeom prst="rect">
            <a:avLst/>
          </a:prstGeom>
          <a:noFill/>
          <a:ln w="9525">
            <a:noFill/>
            <a:miter lim="800000"/>
            <a:headEnd/>
            <a:tailEnd/>
          </a:ln>
        </p:spPr>
      </p:pic>
      <p:pic>
        <p:nvPicPr>
          <p:cNvPr id="14339" name="Picture 2"/>
          <p:cNvPicPr>
            <a:picLocks noChangeAspect="1" noChangeArrowheads="1"/>
          </p:cNvPicPr>
          <p:nvPr/>
        </p:nvPicPr>
        <p:blipFill>
          <a:blip r:embed="rId4" cstate="print"/>
          <a:srcRect l="3040" t="10454" r="72609" b="41313"/>
          <a:stretch>
            <a:fillRect/>
          </a:stretch>
        </p:blipFill>
        <p:spPr bwMode="auto">
          <a:xfrm>
            <a:off x="5937250" y="3284538"/>
            <a:ext cx="3206750" cy="3573462"/>
          </a:xfrm>
          <a:prstGeom prst="rect">
            <a:avLst/>
          </a:prstGeom>
          <a:noFill/>
          <a:ln w="9525">
            <a:noFill/>
            <a:miter lim="800000"/>
            <a:headEnd/>
            <a:tailEnd/>
          </a:ln>
        </p:spPr>
      </p:pic>
      <p:sp>
        <p:nvSpPr>
          <p:cNvPr id="14340" name="Title 1"/>
          <p:cNvSpPr>
            <a:spLocks noGrp="1"/>
          </p:cNvSpPr>
          <p:nvPr>
            <p:ph type="title"/>
          </p:nvPr>
        </p:nvSpPr>
        <p:spPr>
          <a:xfrm>
            <a:off x="395288" y="188641"/>
            <a:ext cx="8748712" cy="719410"/>
          </a:xfrm>
        </p:spPr>
        <p:txBody>
          <a:bodyPr>
            <a:normAutofit fontScale="90000"/>
          </a:bodyPr>
          <a:lstStyle/>
          <a:p>
            <a:pPr algn="l"/>
            <a:r>
              <a:rPr lang="en-GB" altLang="en-US" sz="3600" b="1" dirty="0">
                <a:solidFill>
                  <a:srgbClr val="FFFF00"/>
                </a:solidFill>
              </a:rPr>
              <a:t>Ecosystem effects: </a:t>
            </a:r>
            <a:r>
              <a:rPr lang="en-GB" altLang="en-US" sz="3600" dirty="0">
                <a:solidFill>
                  <a:schemeClr val="bg1"/>
                </a:solidFill>
              </a:rPr>
              <a:t>Brown </a:t>
            </a:r>
            <a:r>
              <a:rPr lang="en-GB" altLang="en-US" sz="3600" dirty="0" err="1">
                <a:solidFill>
                  <a:schemeClr val="bg1"/>
                </a:solidFill>
              </a:rPr>
              <a:t>treesnake</a:t>
            </a:r>
            <a:r>
              <a:rPr lang="en-GB" altLang="en-US" sz="3600" dirty="0">
                <a:solidFill>
                  <a:schemeClr val="bg1"/>
                </a:solidFill>
              </a:rPr>
              <a:t> </a:t>
            </a:r>
            <a:br>
              <a:rPr lang="en-GB" altLang="en-US" sz="3600" dirty="0">
                <a:solidFill>
                  <a:schemeClr val="bg1"/>
                </a:solidFill>
              </a:rPr>
            </a:br>
            <a:r>
              <a:rPr lang="en-GB" altLang="en-US" sz="3600" i="1" dirty="0" err="1">
                <a:solidFill>
                  <a:schemeClr val="bg1"/>
                </a:solidFill>
              </a:rPr>
              <a:t>Boiga</a:t>
            </a:r>
            <a:r>
              <a:rPr lang="en-GB" altLang="en-US" sz="3600" i="1" dirty="0">
                <a:solidFill>
                  <a:schemeClr val="bg1"/>
                </a:solidFill>
              </a:rPr>
              <a:t> </a:t>
            </a:r>
            <a:r>
              <a:rPr lang="en-GB" altLang="en-US" sz="3600" i="1" dirty="0" err="1">
                <a:solidFill>
                  <a:schemeClr val="bg1"/>
                </a:solidFill>
              </a:rPr>
              <a:t>irregularis</a:t>
            </a:r>
            <a:r>
              <a:rPr lang="en-GB" altLang="en-US" sz="3600" i="1" dirty="0">
                <a:solidFill>
                  <a:schemeClr val="bg1"/>
                </a:solidFill>
              </a:rPr>
              <a:t> </a:t>
            </a:r>
            <a:r>
              <a:rPr lang="en-GB" altLang="en-US" sz="3600" dirty="0">
                <a:solidFill>
                  <a:schemeClr val="bg1"/>
                </a:solidFill>
              </a:rPr>
              <a:t>on Guam</a:t>
            </a:r>
          </a:p>
        </p:txBody>
      </p:sp>
      <p:sp>
        <p:nvSpPr>
          <p:cNvPr id="14341" name="Content Placeholder 2"/>
          <p:cNvSpPr>
            <a:spLocks noGrp="1"/>
          </p:cNvSpPr>
          <p:nvPr>
            <p:ph idx="1"/>
          </p:nvPr>
        </p:nvSpPr>
        <p:spPr>
          <a:xfrm>
            <a:off x="323850" y="1340768"/>
            <a:ext cx="8362950" cy="5183857"/>
          </a:xfrm>
        </p:spPr>
        <p:txBody>
          <a:bodyPr/>
          <a:lstStyle/>
          <a:p>
            <a:pPr>
              <a:buFontTx/>
              <a:buNone/>
            </a:pPr>
            <a:r>
              <a:rPr lang="en-GB" altLang="en-US" sz="2600" dirty="0">
                <a:solidFill>
                  <a:schemeClr val="bg1"/>
                </a:solidFill>
              </a:rPr>
              <a:t>Accidental introduction</a:t>
            </a:r>
          </a:p>
          <a:p>
            <a:pPr marL="0" indent="0">
              <a:buNone/>
            </a:pPr>
            <a:r>
              <a:rPr lang="en-GB" altLang="en-US" sz="2600" dirty="0">
                <a:solidFill>
                  <a:schemeClr val="bg1"/>
                </a:solidFill>
              </a:rPr>
              <a:t>with military equipment</a:t>
            </a:r>
            <a:br>
              <a:rPr lang="en-GB" altLang="en-US" sz="2600" dirty="0">
                <a:solidFill>
                  <a:schemeClr val="bg1"/>
                </a:solidFill>
              </a:rPr>
            </a:br>
            <a:endParaRPr lang="en-GB" altLang="en-US" sz="2600" dirty="0">
              <a:solidFill>
                <a:schemeClr val="bg1"/>
              </a:solidFill>
            </a:endParaRPr>
          </a:p>
          <a:p>
            <a:pPr marL="0" indent="0">
              <a:buNone/>
            </a:pPr>
            <a:r>
              <a:rPr lang="en-GB" altLang="en-US" sz="2600" dirty="0">
                <a:solidFill>
                  <a:schemeClr val="bg1"/>
                </a:solidFill>
              </a:rPr>
              <a:t>Native to Australia &amp; </a:t>
            </a:r>
            <a:br>
              <a:rPr lang="en-GB" altLang="en-US" sz="2600" dirty="0">
                <a:solidFill>
                  <a:schemeClr val="bg1"/>
                </a:solidFill>
              </a:rPr>
            </a:br>
            <a:r>
              <a:rPr lang="en-GB" altLang="en-US" sz="2600" dirty="0">
                <a:solidFill>
                  <a:schemeClr val="bg1"/>
                </a:solidFill>
              </a:rPr>
              <a:t>Papua New Guinea</a:t>
            </a:r>
            <a:br>
              <a:rPr lang="en-GB" altLang="en-US" sz="2600" dirty="0">
                <a:solidFill>
                  <a:schemeClr val="bg1"/>
                </a:solidFill>
              </a:rPr>
            </a:br>
            <a:endParaRPr lang="en-GB" altLang="en-US" sz="2600" dirty="0">
              <a:solidFill>
                <a:schemeClr val="bg1"/>
              </a:solidFill>
            </a:endParaRPr>
          </a:p>
          <a:p>
            <a:pPr marL="0" indent="0">
              <a:buNone/>
            </a:pPr>
            <a:r>
              <a:rPr lang="en-GB" altLang="en-US" sz="2600" dirty="0">
                <a:solidFill>
                  <a:schemeClr val="bg1"/>
                </a:solidFill>
              </a:rPr>
              <a:t>Snakes generally</a:t>
            </a:r>
            <a:br>
              <a:rPr lang="en-GB" altLang="en-US" sz="2600" dirty="0">
                <a:solidFill>
                  <a:schemeClr val="bg1"/>
                </a:solidFill>
              </a:rPr>
            </a:br>
            <a:r>
              <a:rPr lang="en-GB" altLang="en-US" sz="2600" dirty="0">
                <a:solidFill>
                  <a:schemeClr val="bg1"/>
                </a:solidFill>
              </a:rPr>
              <a:t>regarded as not heavily </a:t>
            </a:r>
            <a:br>
              <a:rPr lang="en-GB" altLang="en-US" sz="2600" dirty="0">
                <a:solidFill>
                  <a:schemeClr val="bg1"/>
                </a:solidFill>
              </a:rPr>
            </a:br>
            <a:r>
              <a:rPr lang="en-GB" altLang="en-US" sz="2600" dirty="0">
                <a:solidFill>
                  <a:schemeClr val="bg1"/>
                </a:solidFill>
              </a:rPr>
              <a:t>influencing their prey</a:t>
            </a:r>
          </a:p>
        </p:txBody>
      </p:sp>
    </p:spTree>
  </p:cSld>
  <p:clrMapOvr>
    <a:masterClrMapping/>
  </p:clrMapOvr>
  <mc:AlternateContent xmlns:mc="http://schemas.openxmlformats.org/markup-compatibility/2006" xmlns:p14="http://schemas.microsoft.com/office/powerpoint/2010/main">
    <mc:Choice Requires="p14">
      <p:transition spd="slow" p14:dur="2000" advTm="126534"/>
    </mc:Choice>
    <mc:Fallback xmlns="">
      <p:transition spd="slow" advTm="12653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3.9|70"/>
</p:tagLst>
</file>

<file path=ppt/tags/tag2.xml><?xml version="1.0" encoding="utf-8"?>
<p:tagLst xmlns:a="http://schemas.openxmlformats.org/drawingml/2006/main" xmlns:r="http://schemas.openxmlformats.org/officeDocument/2006/relationships" xmlns:p="http://schemas.openxmlformats.org/presentationml/2006/main">
  <p:tag name="TIMING" val="|71.8|21.2"/>
</p:tagLst>
</file>

<file path=ppt/tags/tag3.xml><?xml version="1.0" encoding="utf-8"?>
<p:tagLst xmlns:a="http://schemas.openxmlformats.org/drawingml/2006/main" xmlns:r="http://schemas.openxmlformats.org/officeDocument/2006/relationships" xmlns:p="http://schemas.openxmlformats.org/presentationml/2006/main">
  <p:tag name="TIMING" val="|13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1147</TotalTime>
  <Words>2322</Words>
  <Application>Microsoft Office PowerPoint</Application>
  <PresentationFormat>On-screen Show (4:3)</PresentationFormat>
  <Paragraphs>305</Paragraphs>
  <Slides>36</Slides>
  <Notes>30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0" baseType="lpstr">
      <vt:lpstr>Arial</vt:lpstr>
      <vt:lpstr>Calibri</vt:lpstr>
      <vt:lpstr>Office Theme</vt:lpstr>
      <vt:lpstr>Chart</vt:lpstr>
      <vt:lpstr>Invasive species 2 – Biodiversity Impacts</vt:lpstr>
      <vt:lpstr>Invasive Species 2 – Biodiversity Impacts</vt:lpstr>
      <vt:lpstr>Invasive Species 2 –  Biodiversity Impacts</vt:lpstr>
      <vt:lpstr>Effects on biodiversity</vt:lpstr>
      <vt:lpstr>Effects on biodiversity</vt:lpstr>
      <vt:lpstr>30 of worst 100 global invasive alien species are vertebrates (?)</vt:lpstr>
      <vt:lpstr>Fishes</vt:lpstr>
      <vt:lpstr>Invasive Species 2 – Biodiversity Impacts</vt:lpstr>
      <vt:lpstr>Ecosystem effects: Brown treesnake  Boiga irregularis on Guam</vt:lpstr>
      <vt:lpstr>Ecosystem effects: Brown treesnake  Boiga irregularis on Guam</vt:lpstr>
      <vt:lpstr>Guam vertebrate foodweb 1945 Italic = introduced species; Font size indicates relative biomass</vt:lpstr>
      <vt:lpstr>Guam vertebrate foodweb 1965 Italic = introduced species; Font size indicates relative biomass</vt:lpstr>
      <vt:lpstr>Guam vertebrate foodweb 1995 Italic = introduced species; Font size indicates relative biomass</vt:lpstr>
      <vt:lpstr>PowerPoint Presentation</vt:lpstr>
      <vt:lpstr>Impacts - Ecological</vt:lpstr>
      <vt:lpstr>Summary of impacts in aquatic ecosystems</vt:lpstr>
      <vt:lpstr>Invasive Species 2 – Biodiversity Impacts</vt:lpstr>
      <vt:lpstr>Some effects of aliens are more subtle...</vt:lpstr>
      <vt:lpstr>Impacts - Evolutionary</vt:lpstr>
      <vt:lpstr>Impacts - Evolutionary</vt:lpstr>
      <vt:lpstr>Alien birds</vt:lpstr>
      <vt:lpstr>Common myna in Australia</vt:lpstr>
      <vt:lpstr>Mammals</vt:lpstr>
      <vt:lpstr>PowerPoint Presentation</vt:lpstr>
      <vt:lpstr>Invasive Species 2 – Biodiversity Impacts</vt:lpstr>
      <vt:lpstr>Rodents</vt:lpstr>
      <vt:lpstr>N. American beaver Castor canadensis</vt:lpstr>
      <vt:lpstr>PowerPoint Presentation</vt:lpstr>
      <vt:lpstr>Brown rat (Rattus norvegicus)</vt:lpstr>
      <vt:lpstr>Black rat (Rattus rattus)</vt:lpstr>
      <vt:lpstr>Three approaches to assessing impacts of invasive species</vt:lpstr>
      <vt:lpstr>Indirect effects of rat invasion</vt:lpstr>
      <vt:lpstr>Impacts of alien species (England)</vt:lpstr>
      <vt:lpstr>PowerPoint Presentation</vt:lpstr>
      <vt:lpstr>Invasive Species 2 – Biodiversity Impacts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 Brown</dc:creator>
  <cp:lastModifiedBy>Peter Brown</cp:lastModifiedBy>
  <cp:revision>71</cp:revision>
  <cp:lastPrinted>2014-11-19T17:21:37Z</cp:lastPrinted>
  <dcterms:created xsi:type="dcterms:W3CDTF">2014-10-30T15:41:22Z</dcterms:created>
  <dcterms:modified xsi:type="dcterms:W3CDTF">2020-09-26T16:20:05Z</dcterms:modified>
</cp:coreProperties>
</file>